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8" r:id="rId22"/>
    <p:sldId id="280" r:id="rId23"/>
    <p:sldId id="281" r:id="rId24"/>
    <p:sldId id="283" r:id="rId25"/>
    <p:sldId id="285" r:id="rId26"/>
    <p:sldId id="286" r:id="rId27"/>
    <p:sldId id="287" r:id="rId28"/>
    <p:sldId id="289" r:id="rId29"/>
    <p:sldId id="290" r:id="rId30"/>
    <p:sldId id="291" r:id="rId31"/>
    <p:sldId id="292" r:id="rId32"/>
    <p:sldId id="293" r:id="rId33"/>
    <p:sldId id="294" r:id="rId34"/>
    <p:sldId id="295" r:id="rId35"/>
    <p:sldId id="297" r:id="rId36"/>
    <p:sldId id="298" r:id="rId37"/>
    <p:sldId id="299" r:id="rId38"/>
    <p:sldId id="300"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file:///C:\Users\ADMINI~1\AppData\Local\Temp\ksohtml4536\wps3.png" TargetMode="Externa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179512" y="699542"/>
            <a:ext cx="8728834" cy="707886"/>
          </a:xfrm>
          <a:prstGeom prst="rect">
            <a:avLst/>
          </a:prstGeom>
          <a:ln w="12700">
            <a:miter lim="400000"/>
          </a:ln>
          <a:effectLst>
            <a:outerShdw blurRad="50800" dist="38100" dir="5400000" algn="t" rotWithShape="0">
              <a:prstClr val="black">
                <a:alpha val="40000"/>
              </a:prstClr>
            </a:outerShdw>
          </a:effectLst>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lnSpc>
                <a:spcPct val="150000"/>
              </a:lnSpc>
              <a:defRPr sz="1800">
                <a:solidFill>
                  <a:srgbClr val="000000"/>
                </a:solidFill>
              </a:defRPr>
            </a:pPr>
            <a:r>
              <a:rPr lang="en-US" altLang="zh-CN" sz="4000" b="1" baseline="-25000" dirty="0" smtClean="0">
                <a:solidFill>
                  <a:schemeClr val="accent5">
                    <a:lumMod val="50000"/>
                  </a:schemeClr>
                </a:solidFill>
              </a:rPr>
              <a:t>2020-2021</a:t>
            </a:r>
            <a:r>
              <a:rPr lang="zh-CN" altLang="en-US" sz="4000" b="1" baseline="-25000" dirty="0" smtClean="0">
                <a:solidFill>
                  <a:schemeClr val="accent5">
                    <a:lumMod val="50000"/>
                  </a:schemeClr>
                </a:solidFill>
              </a:rPr>
              <a:t>学</a:t>
            </a:r>
            <a:r>
              <a:rPr lang="zh-CN" altLang="en-US" sz="4000" b="1" baseline="-25000" dirty="0">
                <a:solidFill>
                  <a:schemeClr val="accent5">
                    <a:lumMod val="50000"/>
                  </a:schemeClr>
                </a:solidFill>
              </a:rPr>
              <a:t>年人教</a:t>
            </a:r>
            <a:r>
              <a:rPr lang="zh-CN" altLang="en-US" sz="4000" b="1" baseline="-25000" dirty="0" smtClean="0">
                <a:solidFill>
                  <a:schemeClr val="accent5">
                    <a:lumMod val="50000"/>
                  </a:schemeClr>
                </a:solidFill>
              </a:rPr>
              <a:t>版八年级物理单元同步讲、析与提高</a:t>
            </a:r>
            <a:endParaRPr lang="zh-CN" altLang="en-US" sz="1200" b="1" baseline="-25000" dirty="0" smtClean="0">
              <a:solidFill>
                <a:schemeClr val="accent5">
                  <a:lumMod val="50000"/>
                </a:schemeClr>
              </a:solidFill>
            </a:endParaRPr>
          </a:p>
        </p:txBody>
      </p:sp>
      <p:sp>
        <p:nvSpPr>
          <p:cNvPr id="4" name="Shape 40"/>
          <p:cNvSpPr/>
          <p:nvPr/>
        </p:nvSpPr>
        <p:spPr>
          <a:xfrm>
            <a:off x="2339752" y="2499742"/>
            <a:ext cx="4032448"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FF0000"/>
                </a:solidFill>
                <a:effectLst>
                  <a:outerShdw blurRad="38100" dist="38100" dir="2700000" algn="tl">
                    <a:srgbClr val="000000">
                      <a:alpha val="43137"/>
                    </a:srgbClr>
                  </a:outerShdw>
                </a:effectLst>
              </a:rPr>
              <a:t>第八章</a:t>
            </a:r>
            <a:r>
              <a:rPr lang="en-US" altLang="zh-CN" sz="6000" b="1" baseline="-25000" dirty="0">
                <a:solidFill>
                  <a:srgbClr val="FF0000"/>
                </a:solidFill>
                <a:effectLst>
                  <a:outerShdw blurRad="38100" dist="38100" dir="2700000" algn="tl">
                    <a:srgbClr val="000000">
                      <a:alpha val="43137"/>
                    </a:srgbClr>
                  </a:outerShdw>
                </a:effectLst>
              </a:rPr>
              <a:t>  </a:t>
            </a:r>
            <a:r>
              <a:rPr lang="zh-CN" altLang="en-US" sz="6000" b="1" baseline="-25000" dirty="0">
                <a:solidFill>
                  <a:srgbClr val="FF0000"/>
                </a:solidFill>
                <a:effectLst>
                  <a:outerShdw blurRad="38100" dist="38100" dir="2700000" algn="tl">
                    <a:srgbClr val="000000">
                      <a:alpha val="43137"/>
                    </a:srgbClr>
                  </a:outerShdw>
                </a:effectLst>
              </a:rPr>
              <a:t>运动和力</a:t>
            </a:r>
          </a:p>
        </p:txBody>
      </p:sp>
    </p:spTree>
    <p:extLst>
      <p:ext uri="{BB962C8B-B14F-4D97-AF65-F5344CB8AC3E}">
        <p14:creationId xmlns:p14="http://schemas.microsoft.com/office/powerpoint/2010/main" val="12154267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416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71987"/>
            <a:ext cx="847979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典例二</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（2020·山东滨州）</a:t>
            </a:r>
            <a:r>
              <a:rPr sz="1800">
                <a:latin typeface="微软雅黑" panose="020B0503020204020204" charset="-122"/>
                <a:ea typeface="微软雅黑" panose="020B0503020204020204" charset="-122"/>
                <a:cs typeface="微软雅黑" panose="020B0503020204020204" charset="-122"/>
              </a:rPr>
              <a:t>如图所示，小车从斜面上滑下，下列分析正确的是（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小车在斜面上只受重力作用；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小车到达斜面底端不能立即停下来，是因为受到惯性力的作用；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小车在水平面上运动的速度逐渐变小，是因为小车不受力；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小车在水平面上运动时，若所受外力突然消失，它将做匀速直线运动</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2216"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2459990" y="3662835"/>
            <a:ext cx="3268980" cy="1072623"/>
          </a:xfrm>
          <a:prstGeom prst="rect">
            <a:avLst/>
          </a:prstGeom>
          <a:noFill/>
          <a:ln w="9525">
            <a:noFill/>
          </a:ln>
        </p:spPr>
      </p:pic>
    </p:spTree>
    <p:extLst>
      <p:ext uri="{BB962C8B-B14F-4D97-AF65-F5344CB8AC3E}">
        <p14:creationId xmlns:p14="http://schemas.microsoft.com/office/powerpoint/2010/main" val="14937273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73050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5" y="1000691"/>
            <a:ext cx="8723630"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【答案】D。</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【解析】A．小车在斜面上受到重力、支持力和摩擦力的作用，故A错误；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B．小车到达斜面底端不能立即停下来，由于小车具有惯性，惯性不是力，故B错误；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C．小车在水平面上运动的速度逐渐变小，是因为小车受到阻力的作用，故C错误；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D．小车在水平面上运动时，若所受外力突然消失，由牛顿第一定律可知它将做匀速直线运动，故D正确。故选D。</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29072825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7" dur="10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2" dur="1000"/>
                                        <p:tgtEl>
                                          <p:spTgt spid="7">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17" dur="10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22" dur="1000"/>
                                        <p:tgtEl>
                                          <p:spTgt spid="7">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2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3317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00691"/>
            <a:ext cx="8746490"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rPr>
              <a:t>二力平衡问题同样是重要知识点，也是学习力学重点内容，并在本章、本书中占据非常重要的位置。二力平衡与牛顿第一定律是不可分开的，静止或匀速运动的物体一定受到平衡力的作用；物体受到平衡力作用时，在力的方向上，物体一定处于静止状态或做匀速运动。</a:t>
            </a:r>
          </a:p>
          <a:p>
            <a:pPr marL="0" indent="0" algn="l" eaLnBrk="1" fontAlgn="auto" latinLnBrk="0" hangingPunct="1">
              <a:lnSpc>
                <a:spcPct val="150000"/>
              </a:lnSpc>
            </a:pPr>
            <a:r>
              <a:rPr lang="zh-CN" sz="1600" b="0">
                <a:latin typeface="微软雅黑" panose="020B0503020204020204" charset="-122"/>
                <a:ea typeface="微软雅黑" panose="020B0503020204020204" charset="-122"/>
              </a:rPr>
              <a:t>本节包含两个重要知识点：二力平衡条件和二力平衡的应用。在本节复习中，大家一定要注意平衡力一定是大小相等、方向相反并且作用在同一物体上的。二力不一定是同种性质的力（重力、弹力、摩擦力、阻力等），但一定是作用在同一物体上。</a:t>
            </a:r>
            <a:endParaRPr lang="zh-CN" altLang="en-US" sz="1600">
              <a:latin typeface="微软雅黑" charset="-122"/>
              <a:ea typeface="微软雅黑" panose="020B0503020204020204" charset="-122"/>
            </a:endParaRP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7411424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18211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23630"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在历年中考中，对</a:t>
            </a:r>
            <a:r>
              <a:rPr lang="en-US" sz="1800" b="0">
                <a:latin typeface="微软雅黑" panose="020B0503020204020204" charset="-122"/>
                <a:ea typeface="微软雅黑" panose="020B0503020204020204" charset="-122"/>
                <a:cs typeface="微软雅黑" panose="020B0503020204020204" charset="-122"/>
              </a:rPr>
              <a:t>“</a:t>
            </a:r>
            <a:r>
              <a:rPr lang="zh-CN" sz="1800" b="0">
                <a:latin typeface="微软雅黑" panose="020B0503020204020204" charset="-122"/>
                <a:ea typeface="微软雅黑" panose="020B0503020204020204" charset="-122"/>
                <a:cs typeface="微软雅黑" panose="020B0503020204020204" charset="-122"/>
              </a:rPr>
              <a:t>二力平衡</a:t>
            </a:r>
            <a:r>
              <a:rPr lang="en-US" sz="1800" b="0">
                <a:latin typeface="微软雅黑" panose="020B0503020204020204" charset="-122"/>
                <a:ea typeface="微软雅黑" panose="020B0503020204020204" charset="-122"/>
                <a:cs typeface="微软雅黑" panose="020B0503020204020204" charset="-122"/>
              </a:rPr>
              <a:t>”</a:t>
            </a:r>
            <a:r>
              <a:rPr lang="zh-CN" sz="1800" b="0">
                <a:latin typeface="微软雅黑" panose="020B0503020204020204" charset="-122"/>
                <a:ea typeface="微软雅黑" panose="020B0503020204020204" charset="-122"/>
                <a:cs typeface="微软雅黑" panose="020B0503020204020204" charset="-122"/>
              </a:rPr>
              <a:t>的考查主要有以下几个方面：（</a:t>
            </a:r>
            <a:r>
              <a:rPr lang="en-US" sz="1800" b="0">
                <a:latin typeface="微软雅黑" panose="020B0503020204020204" charset="-122"/>
                <a:ea typeface="微软雅黑" panose="020B0503020204020204" charset="-122"/>
                <a:cs typeface="微软雅黑" panose="020B0503020204020204" charset="-122"/>
              </a:rPr>
              <a:t>1</a:t>
            </a:r>
            <a:r>
              <a:rPr lang="zh-CN" sz="1800" b="0">
                <a:latin typeface="微软雅黑" panose="020B0503020204020204" charset="-122"/>
                <a:ea typeface="微软雅黑" panose="020B0503020204020204" charset="-122"/>
                <a:cs typeface="微软雅黑" panose="020B0503020204020204" charset="-122"/>
              </a:rPr>
              <a:t>）二力平衡的条件：考查学生对二力平衡概念的理解，此类考题在中考中占据很大的分量；（</a:t>
            </a:r>
            <a:r>
              <a:rPr lang="en-US" sz="1800" b="0">
                <a:latin typeface="微软雅黑" panose="020B0503020204020204" charset="-122"/>
                <a:ea typeface="微软雅黑" panose="020B0503020204020204" charset="-122"/>
                <a:cs typeface="微软雅黑" panose="020B0503020204020204" charset="-122"/>
              </a:rPr>
              <a:t>2</a:t>
            </a:r>
            <a:r>
              <a:rPr lang="zh-CN" sz="1800" b="0">
                <a:latin typeface="微软雅黑" panose="020B0503020204020204" charset="-122"/>
                <a:ea typeface="微软雅黑" panose="020B0503020204020204" charset="-122"/>
                <a:cs typeface="微软雅黑" panose="020B0503020204020204" charset="-122"/>
              </a:rPr>
              <a:t>）二力平衡的应用：二力平衡和物体运动状态相结合，考查学生利用物体受力情况，分析物体运动状态，或者利用物体运动状态找出平衡力。</a:t>
            </a:r>
          </a:p>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本节在中考中出现的概率很高，历年考试一般都会出现此类考题，并且问题方式多样。中考主要题型以选择题、填空题为主；选择题以考查二力平衡条件概念和对平衡力的认识居多，填空题以考查力与物体运动状态的关系居多。本节知识点一般单独组成一个考题，在复习中，希望大家能把握好本章的知识点、考点和考查方式。</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46841939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25425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7128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典例三</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（2020·山东泰安）</a:t>
            </a:r>
            <a:r>
              <a:rPr sz="1800">
                <a:latin typeface="微软雅黑" panose="020B0503020204020204" charset="-122"/>
                <a:ea typeface="微软雅黑" panose="020B0503020204020204" charset="-122"/>
                <a:cs typeface="微软雅黑" panose="020B0503020204020204" charset="-122"/>
              </a:rPr>
              <a:t>直升飞机以1m/s的速度竖直匀速降落，下列有关说法中（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①直升飞机受到的升力与重力大小相等；</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②直升飞机的机械能减小；</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③直升飞机的升力小于重力；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④直升飞机的机械能不变</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只有①④正确  B. 只有①②正确   C. 只有②③正确  D. 只有③④正确</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41614621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1767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946582"/>
            <a:ext cx="874649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【解析】①直升飞机匀速降落，处于平衡状态，受到重力和升力是平衡力，所以受到的升力与重力大小相等，说法正确；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②直升飞机匀速降落，质量不变，速度不变，动能不变，高度减小，重力势能减小，直升飞机的机械能减小，说法正确；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③由①可知直升飞机的升力等于重力，说法错误；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④由②可知直升飞机的机械能减小，说法错误。故选B。</a:t>
            </a:r>
          </a:p>
        </p:txBody>
      </p:sp>
      <p:pic>
        <p:nvPicPr>
          <p:cNvPr id="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90423508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7" dur="1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2" dur="10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17" dur="10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2" dur="10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2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25425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7128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典例四</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（2020·四川遂宁）</a:t>
            </a:r>
            <a:r>
              <a:rPr sz="1800">
                <a:latin typeface="微软雅黑" panose="020B0503020204020204" charset="-122"/>
                <a:ea typeface="微软雅黑" panose="020B0503020204020204" charset="-122"/>
                <a:cs typeface="微软雅黑" panose="020B0503020204020204" charset="-122"/>
              </a:rPr>
              <a:t>我国的99A主战坦克在最近的一场军事演习中纵横驰骋，在高速运动中对假想目标进行了精准炮击，展现了我国99A坦克的卓越性能。下列相关分析正确的是（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A．炮弹在空中飞行过程中坦克对炮弹继续做功；</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B．99A坦克在水平路面做匀速直线运动时所受合力为零；</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C．99A坦克宽大的履带是为了增大对地面的压强；</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D．如果空中飞行的炮弹受到的外力全部消失，炮弹将保持静止</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50120016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1767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946582"/>
            <a:ext cx="8746490"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【解析】A、炮弹在空中飞行过程中不再受到坦克给它的力，是由于惯性继续运动，因此坦克对炮弹不再做功，故A错误；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B、坦克在水平路面做匀速直线运动时处于平衡状态，受平衡力作用，因此所受合力为零，故B正确；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C、坦克宽大的履带是为了在压力一定时，增大受力面积减小对地面的压强，故C错误；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D、根据牛顿第一定律，如果空中飞行的炮弹受到的外力全部消失，炮弹将保持匀速直线运动状态，故D错误。故选：B。</a:t>
            </a:r>
          </a:p>
        </p:txBody>
      </p:sp>
      <p:pic>
        <p:nvPicPr>
          <p:cNvPr id="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79428616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7" dur="1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2" dur="10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17" dur="10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2" dur="10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2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8421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66838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rPr>
              <a:t>摩擦力与重力、弹力同属力学的三大力。摩擦力是本章重要知识点，也是学习力学重点内容，并在本章、本书中占据非常重要的位置。摩擦力是与物体相对运动分不开的，所以，自然界中的任何活动，几乎都要产生摩擦力，这也是学习摩擦力的重要性之一。本节包含两个重要知识点：摩擦力的概念和摩擦力的利用与防止。所以，在本节复习中，大家一定要理解摩擦力的产生条件和摩擦力的三要素；二是生活中的摩擦力的利用和防止，并且此类问题也是常考考点。</a:t>
            </a:r>
            <a:endParaRPr lang="zh-CN" altLang="en-US" sz="1800" b="0">
              <a:latin typeface="微软雅黑" charset="-122"/>
              <a:ea typeface="微软雅黑" panose="020B0503020204020204" charset="-122"/>
            </a:endParaRP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38130979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4204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三、摩擦力</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5695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在历年中考中，对“摩擦力”的考查主要有以下几个方面：（</a:t>
            </a:r>
            <a:r>
              <a:rPr lang="en-US" sz="1600" b="0">
                <a:latin typeface="微软雅黑" panose="020B0503020204020204" charset="-122"/>
                <a:ea typeface="微软雅黑" panose="020B0503020204020204" charset="-122"/>
                <a:cs typeface="微软雅黑" panose="020B0503020204020204" charset="-122"/>
              </a:rPr>
              <a:t>1</a:t>
            </a:r>
            <a:r>
              <a:rPr lang="zh-CN" sz="1600" b="0">
                <a:latin typeface="微软雅黑" panose="020B0503020204020204" charset="-122"/>
                <a:ea typeface="微软雅黑" panose="020B0503020204020204" charset="-122"/>
                <a:cs typeface="微软雅黑" panose="020B0503020204020204" charset="-122"/>
              </a:rPr>
              <a:t>）考查对摩擦力概念的理解：如“摩擦力总是阻碍物理运动”、“摩擦力的方向总与物体运动方向相反”等，此类考题在中考中也曾有出现；（</a:t>
            </a:r>
            <a:r>
              <a:rPr lang="en-US" sz="1600" b="0">
                <a:latin typeface="微软雅黑" panose="020B0503020204020204" charset="-122"/>
                <a:ea typeface="微软雅黑" panose="020B0503020204020204" charset="-122"/>
                <a:cs typeface="微软雅黑" panose="020B0503020204020204" charset="-122"/>
              </a:rPr>
              <a:t>2</a:t>
            </a:r>
            <a:r>
              <a:rPr lang="zh-CN" sz="1600" b="0">
                <a:latin typeface="微软雅黑" panose="020B0503020204020204" charset="-122"/>
                <a:ea typeface="微软雅黑" panose="020B0503020204020204" charset="-122"/>
                <a:cs typeface="微软雅黑" panose="020B0503020204020204" charset="-122"/>
              </a:rPr>
              <a:t>）摩擦力在生活中的应用：生活中有好多增大摩擦力和减小摩擦力的例子，对此类问题进行判断是常考热点；多积累此类问题对应考具有很大帮助；（</a:t>
            </a:r>
            <a:r>
              <a:rPr lang="en-US" sz="1600" b="0">
                <a:latin typeface="微软雅黑" panose="020B0503020204020204" charset="-122"/>
                <a:ea typeface="微软雅黑" panose="020B0503020204020204" charset="-122"/>
                <a:cs typeface="微软雅黑" panose="020B0503020204020204" charset="-122"/>
              </a:rPr>
              <a:t>3</a:t>
            </a:r>
            <a:r>
              <a:rPr lang="zh-CN" sz="1600" b="0">
                <a:latin typeface="微软雅黑" panose="020B0503020204020204" charset="-122"/>
                <a:ea typeface="微软雅黑" panose="020B0503020204020204" charset="-122"/>
                <a:cs typeface="微软雅黑" panose="020B0503020204020204" charset="-122"/>
              </a:rPr>
              <a:t>）摩擦力大小的判断或计算：在由静摩擦力转换为动摩擦力的时候，摩擦力大小会发生变化；在物体运动时，根据牛顿第一定律可以对摩擦力大小进行判断；此类考题出现频率也较高，希望引起注意；（</a:t>
            </a:r>
            <a:r>
              <a:rPr lang="en-US" sz="1600" b="0">
                <a:latin typeface="微软雅黑" panose="020B0503020204020204" charset="-122"/>
                <a:ea typeface="微软雅黑" panose="020B0503020204020204" charset="-122"/>
                <a:cs typeface="微软雅黑" panose="020B0503020204020204" charset="-122"/>
              </a:rPr>
              <a:t>4</a:t>
            </a:r>
            <a:r>
              <a:rPr lang="zh-CN" sz="1600" b="0">
                <a:latin typeface="微软雅黑" panose="020B0503020204020204" charset="-122"/>
                <a:ea typeface="微软雅黑" panose="020B0503020204020204" charset="-122"/>
                <a:cs typeface="微软雅黑" panose="020B0503020204020204" charset="-122"/>
              </a:rPr>
              <a:t>）影响摩擦力大小的因素实验探究：对“影响摩擦力大小的实验探究”是力学实验的重点内容，也是常考问题，在中考实验考题中出现的概率在</a:t>
            </a:r>
            <a:r>
              <a:rPr lang="en-US" sz="1600" b="0">
                <a:latin typeface="微软雅黑" panose="020B0503020204020204" charset="-122"/>
                <a:ea typeface="微软雅黑" panose="020B0503020204020204" charset="-122"/>
                <a:cs typeface="微软雅黑" panose="020B0503020204020204" charset="-122"/>
              </a:rPr>
              <a:t>40%</a:t>
            </a:r>
            <a:r>
              <a:rPr lang="zh-CN" sz="1600" b="0">
                <a:latin typeface="微软雅黑" panose="020B0503020204020204" charset="-122"/>
                <a:ea typeface="微软雅黑" panose="020B0503020204020204" charset="-122"/>
                <a:cs typeface="微软雅黑" panose="020B0503020204020204" charset="-122"/>
              </a:rPr>
              <a:t>左右，希望引起重视；其实解答此类问题是有规律可循的，只要掌握了影响摩擦力大小的因素，一般不难解答。</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40632045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panose="020B0503020204020204" charset="-122"/>
              <a:sym typeface="微软雅黑"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301561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知识点一、牛顿第一定律</a:t>
            </a:r>
            <a:endParaRPr lang="zh-CN" altLang="en-US" sz="1800" b="1">
              <a:solidFill>
                <a:srgbClr val="0000FF"/>
              </a:solidFill>
              <a:latin typeface="微软雅黑" charset="-122"/>
              <a:ea typeface="微软雅黑" panose="020B0503020204020204" charset="-122"/>
            </a:endParaRPr>
          </a:p>
        </p:txBody>
      </p:sp>
      <p:sp>
        <p:nvSpPr>
          <p:cNvPr id="4" name="文本框 3"/>
          <p:cNvSpPr txBox="1"/>
          <p:nvPr/>
        </p:nvSpPr>
        <p:spPr>
          <a:xfrm>
            <a:off x="327025" y="1000691"/>
            <a:ext cx="8713470"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000000"/>
                </a:solidFill>
                <a:latin typeface="微软雅黑" panose="020B0503020204020204" charset="-122"/>
                <a:ea typeface="微软雅黑" panose="020B0503020204020204" charset="-122"/>
                <a:cs typeface="微软雅黑" panose="020B0503020204020204" charset="-122"/>
              </a:rPr>
              <a:t>1.牛顿第一定律（也叫惯性定律）：</a:t>
            </a:r>
            <a:r>
              <a:rPr lang="zh-CN" sz="1800" b="0">
                <a:solidFill>
                  <a:srgbClr val="000000"/>
                </a:solidFill>
                <a:latin typeface="微软雅黑" panose="020B0503020204020204" charset="-122"/>
                <a:ea typeface="微软雅黑" panose="020B0503020204020204" charset="-122"/>
                <a:cs typeface="微软雅黑" panose="020B0503020204020204" charset="-122"/>
              </a:rPr>
              <a:t>一切物体在没有受到</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力</a:t>
            </a:r>
            <a:r>
              <a:rPr lang="zh-CN" sz="1800" b="0">
                <a:solidFill>
                  <a:srgbClr val="000000"/>
                </a:solidFill>
                <a:latin typeface="微软雅黑" panose="020B0503020204020204" charset="-122"/>
                <a:ea typeface="微软雅黑" panose="020B0503020204020204" charset="-122"/>
                <a:cs typeface="微软雅黑" panose="020B0503020204020204" charset="-122"/>
              </a:rPr>
              <a:t>的作用的时候，总保持静止状态或匀速直线运动状态。</a:t>
            </a:r>
          </a:p>
          <a:p>
            <a:pPr marL="0" indent="0" algn="l" eaLnBrk="1" fontAlgn="auto" latinLnBrk="0" hangingPunct="1">
              <a:lnSpc>
                <a:spcPct val="150000"/>
              </a:lnSpc>
            </a:pPr>
            <a:r>
              <a:rPr lang="zh-CN" sz="1800" b="1">
                <a:solidFill>
                  <a:srgbClr val="000000"/>
                </a:solidFill>
                <a:latin typeface="微软雅黑" panose="020B0503020204020204" charset="-122"/>
                <a:ea typeface="微软雅黑" panose="020B0503020204020204" charset="-122"/>
                <a:cs typeface="微软雅黑" panose="020B0503020204020204" charset="-122"/>
              </a:rPr>
              <a:t>2.牛顿第一定律的理解：</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（1）牛顿第一定律是通过分析、概括、</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推理</a:t>
            </a:r>
            <a:r>
              <a:rPr lang="zh-CN" sz="1800" b="0">
                <a:solidFill>
                  <a:srgbClr val="000000"/>
                </a:solidFill>
                <a:latin typeface="微软雅黑" panose="020B0503020204020204" charset="-122"/>
                <a:ea typeface="微软雅黑" panose="020B0503020204020204" charset="-122"/>
                <a:cs typeface="微软雅黑" panose="020B0503020204020204" charset="-122"/>
              </a:rPr>
              <a:t>得出的，不可能用实验直接来验证。</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（2）牛顿第一定律对任何物体都适用，不论固体、液体、气体。</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（3）力是改变物体</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运动状态</a:t>
            </a:r>
            <a:r>
              <a:rPr lang="zh-CN" sz="1800" b="0">
                <a:solidFill>
                  <a:srgbClr val="000000"/>
                </a:solidFill>
                <a:latin typeface="微软雅黑" panose="020B0503020204020204" charset="-122"/>
                <a:ea typeface="微软雅黑" panose="020B0503020204020204" charset="-122"/>
                <a:cs typeface="微软雅黑" panose="020B0503020204020204" charset="-122"/>
              </a:rPr>
              <a:t>的原因，力不是</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维持</a:t>
            </a:r>
            <a:r>
              <a:rPr lang="zh-CN" sz="1800" b="0">
                <a:solidFill>
                  <a:srgbClr val="000000"/>
                </a:solidFill>
                <a:latin typeface="微软雅黑" panose="020B0503020204020204" charset="-122"/>
                <a:ea typeface="微软雅黑" panose="020B0503020204020204" charset="-122"/>
                <a:cs typeface="微软雅黑" panose="020B0503020204020204" charset="-122"/>
              </a:rPr>
              <a:t>物体运动状态的原因。</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（4）运动的物体不受力时做</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匀速直线运动</a:t>
            </a:r>
            <a:r>
              <a:rPr lang="zh-CN" sz="1800" b="0">
                <a:solidFill>
                  <a:srgbClr val="000000"/>
                </a:solidFill>
                <a:latin typeface="微软雅黑" panose="020B0503020204020204" charset="-122"/>
                <a:ea typeface="微软雅黑" panose="020B0503020204020204" charset="-122"/>
                <a:cs typeface="微软雅黑" panose="020B0503020204020204" charset="-122"/>
              </a:rPr>
              <a:t>(保持它的运动状态)。</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（5）静止的物体不受力时保持</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静止状态</a:t>
            </a:r>
            <a:r>
              <a:rPr lang="zh-CN" sz="1800" b="0">
                <a:solidFill>
                  <a:srgbClr val="000000"/>
                </a:solidFill>
                <a:latin typeface="微软雅黑" panose="020B0503020204020204" charset="-122"/>
                <a:ea typeface="微软雅黑" panose="020B0503020204020204" charset="-122"/>
                <a:cs typeface="微软雅黑" panose="020B0503020204020204" charset="-122"/>
              </a:rPr>
              <a:t>(保持它的静止状态)。</a:t>
            </a:r>
            <a:endParaRPr lang="zh-CN" altLang="en-US" sz="1800">
              <a:latin typeface="微软雅黑" charset="-122"/>
              <a:ea typeface="微软雅黑" panose="020B0503020204020204" charset="-122"/>
              <a:cs typeface="微软雅黑" panose="020B0503020204020204" charset="-122"/>
            </a:endParaRPr>
          </a:p>
        </p:txBody>
      </p:sp>
      <p:pic>
        <p:nvPicPr>
          <p:cNvPr id="3"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25907321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37"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4204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三、摩擦力</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211396"/>
            <a:ext cx="8568055" cy="2173893"/>
          </a:xfrm>
          <a:prstGeom prst="rect">
            <a:avLst/>
          </a:prstGeom>
          <a:noFill/>
          <a:ln w="9525">
            <a:noFill/>
          </a:ln>
        </p:spPr>
        <p:txBody>
          <a:bodyPr wrap="square">
            <a:spAutoFit/>
          </a:bodyPr>
          <a:lstStyle/>
          <a:p>
            <a:pPr marL="0" indent="0" algn="l" eaLnBrk="1" fontAlgn="auto" latinLnBrk="0" hangingPunct="1">
              <a:lnSpc>
                <a:spcPct val="150000"/>
              </a:lnSpc>
            </a:pPr>
            <a:r>
              <a:rPr sz="1800" b="0">
                <a:latin typeface="微软雅黑" panose="020B0503020204020204" charset="-122"/>
                <a:ea typeface="微软雅黑" panose="020B0503020204020204" charset="-122"/>
                <a:cs typeface="微软雅黑" panose="020B0503020204020204" charset="-122"/>
              </a:rPr>
              <a:t>本节在中考中出现的概率很高，历年考试一般都会出现摩擦力考题，并且问题方式多样。中考主要题型是选择题和填空题。选择题以考查摩擦力概念、摩擦力的应用为主；填空题以考查摩擦力大小的判断为主。本节知识点一般与力的其他知识点结合组成一个考题，所以，在复习中，希望大家能把握好本节的知识点、考点和考查方式。</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51734734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8764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106998"/>
            <a:ext cx="864616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【解析】A．滚动轴承是将滑动摩擦变为滚动摩擦，减小了摩擦力。A选项不符合题意；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B．给木箱加轮子，也是将滑动摩擦变为滚动摩擦，减小了摩擦力。B选项不符合题意；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C．自行车车轮有凹槽，加大了接触面的粗糙程度，增大了摩擦。C选项符合题意；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D．将接触面分离，减小了摩擦。D选项不符合题意。故选C。</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84707028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7" dur="10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2" dur="10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17" dur="1000"/>
                                        <p:tgtEl>
                                          <p:spTgt spid="4">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2" dur="1000"/>
                                        <p:tgtEl>
                                          <p:spTgt spid="4">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2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88658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283845" y="928122"/>
            <a:ext cx="8801100" cy="3053635"/>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【解析】由题意可知，</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在甲图中：A物体在水平方向上受水平向右的拉力F和水平向左的摩擦力f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，因A处于平衡态，f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和F是一对平衡力，故f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=F；</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B物体在水平方向上受A对它水平向右的摩擦力f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和地面对它的水平向左的摩擦力f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，因B处在平衡态，f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和f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是一对平衡力，故f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，因f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和f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是一对相互作用力，故f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=F，故f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B甲</a:t>
            </a:r>
            <a:r>
              <a:rPr sz="1600" b="0">
                <a:solidFill>
                  <a:srgbClr val="FF0000"/>
                </a:solidFill>
                <a:latin typeface="微软雅黑" panose="020B0503020204020204" charset="-122"/>
                <a:ea typeface="微软雅黑" panose="020B0503020204020204" charset="-122"/>
                <a:cs typeface="微软雅黑" panose="020B0503020204020204" charset="-122"/>
              </a:rPr>
              <a:t>=F；</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在乙图中：A物体由于是做匀速直线运动，处在平衡态，故A物体在水平方向不受力的作用，故f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A乙</a:t>
            </a:r>
            <a:r>
              <a:rPr sz="1600" b="0">
                <a:solidFill>
                  <a:srgbClr val="FF0000"/>
                </a:solidFill>
                <a:latin typeface="微软雅黑" panose="020B0503020204020204" charset="-122"/>
                <a:ea typeface="微软雅黑" panose="020B0503020204020204" charset="-122"/>
                <a:cs typeface="微软雅黑" panose="020B0503020204020204" charset="-122"/>
              </a:rPr>
              <a:t>=0N；</a:t>
            </a:r>
          </a:p>
        </p:txBody>
      </p:sp>
      <p:pic>
        <p:nvPicPr>
          <p:cNvPr id="9"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27900651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88658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283846" y="928122"/>
            <a:ext cx="8701405" cy="3053635"/>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B物体由于是做匀速直线运动，处在平衡态，B物体在水平方向受水平向右的拉力F和地面对它的水平向左的摩擦力f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乙</a:t>
            </a:r>
            <a:r>
              <a:rPr sz="1600" b="0">
                <a:solidFill>
                  <a:srgbClr val="FF0000"/>
                </a:solidFill>
                <a:latin typeface="微软雅黑" panose="020B0503020204020204" charset="-122"/>
                <a:ea typeface="微软雅黑" panose="020B0503020204020204" charset="-122"/>
                <a:cs typeface="微软雅黑" panose="020B0503020204020204" charset="-122"/>
              </a:rPr>
              <a:t>的作用，拉力F和摩擦力f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乙</a:t>
            </a:r>
            <a:r>
              <a:rPr sz="1600" b="0">
                <a:solidFill>
                  <a:srgbClr val="FF0000"/>
                </a:solidFill>
                <a:latin typeface="微软雅黑" panose="020B0503020204020204" charset="-122"/>
                <a:ea typeface="微软雅黑" panose="020B0503020204020204" charset="-122"/>
                <a:cs typeface="微软雅黑" panose="020B0503020204020204" charset="-122"/>
              </a:rPr>
              <a:t>是一对平衡力，故f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乙</a:t>
            </a:r>
            <a:r>
              <a:rPr sz="1600" b="0">
                <a:solidFill>
                  <a:srgbClr val="FF0000"/>
                </a:solidFill>
                <a:latin typeface="微软雅黑" panose="020B0503020204020204" charset="-122"/>
                <a:ea typeface="微软雅黑" panose="020B0503020204020204" charset="-122"/>
                <a:cs typeface="微软雅黑" panose="020B0503020204020204" charset="-122"/>
              </a:rPr>
              <a:t>=F；</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由以上分析可知：</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A.甲图中A物体所受摩擦力大小为F，甲图中A物体所受摩擦力大小为0N，故A错；</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B.甲图中B物体受到地面对它的摩擦力f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=F，乙图中B物体受到地面对它的摩擦力f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乙</a:t>
            </a:r>
            <a:r>
              <a:rPr sz="1600" b="0">
                <a:solidFill>
                  <a:srgbClr val="FF0000"/>
                </a:solidFill>
                <a:latin typeface="微软雅黑" panose="020B0503020204020204" charset="-122"/>
                <a:ea typeface="微软雅黑" panose="020B0503020204020204" charset="-122"/>
                <a:cs typeface="微软雅黑" panose="020B0503020204020204" charset="-122"/>
              </a:rPr>
              <a:t>=F，故B正确；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C.甲图中物体A受到的摩擦力f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A甲</a:t>
            </a:r>
            <a:r>
              <a:rPr sz="1600" b="0">
                <a:solidFill>
                  <a:srgbClr val="FF0000"/>
                </a:solidFill>
                <a:latin typeface="微软雅黑" panose="020B0503020204020204" charset="-122"/>
                <a:ea typeface="微软雅黑" panose="020B0503020204020204" charset="-122"/>
                <a:cs typeface="微软雅黑" panose="020B0503020204020204" charset="-122"/>
              </a:rPr>
              <a:t>=F，物体B受到地面对它摩擦力f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甲</a:t>
            </a:r>
            <a:r>
              <a:rPr sz="1600" b="0">
                <a:solidFill>
                  <a:srgbClr val="FF0000"/>
                </a:solidFill>
                <a:latin typeface="微软雅黑" panose="020B0503020204020204" charset="-122"/>
                <a:ea typeface="微软雅黑" panose="020B0503020204020204" charset="-122"/>
                <a:cs typeface="微软雅黑" panose="020B0503020204020204" charset="-122"/>
              </a:rPr>
              <a:t>=F，故C正确；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D.乙图中物体A受到的摩擦力f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A乙</a:t>
            </a:r>
            <a:r>
              <a:rPr sz="1600" b="0">
                <a:solidFill>
                  <a:srgbClr val="FF0000"/>
                </a:solidFill>
                <a:latin typeface="微软雅黑" panose="020B0503020204020204" charset="-122"/>
                <a:ea typeface="微软雅黑" panose="020B0503020204020204" charset="-122"/>
                <a:cs typeface="微软雅黑" panose="020B0503020204020204" charset="-122"/>
              </a:rPr>
              <a:t>=0N，物体B受到地面对它摩擦力f</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乙</a:t>
            </a:r>
            <a:r>
              <a:rPr sz="1600" b="0">
                <a:solidFill>
                  <a:srgbClr val="FF0000"/>
                </a:solidFill>
                <a:latin typeface="微软雅黑" panose="020B0503020204020204" charset="-122"/>
                <a:ea typeface="微软雅黑" panose="020B0503020204020204" charset="-122"/>
                <a:cs typeface="微软雅黑" panose="020B0503020204020204" charset="-122"/>
              </a:rPr>
              <a:t>=F，故D错；故选AD。</a:t>
            </a:r>
          </a:p>
        </p:txBody>
      </p:sp>
      <p:pic>
        <p:nvPicPr>
          <p:cNvPr id="9"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
        <p:nvSpPr>
          <p:cNvPr id="2" name="文本框 1"/>
          <p:cNvSpPr txBox="1"/>
          <p:nvPr/>
        </p:nvSpPr>
        <p:spPr>
          <a:xfrm>
            <a:off x="327026" y="4084245"/>
            <a:ext cx="1419617"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sz="1600">
                <a:solidFill>
                  <a:srgbClr val="FF0000"/>
                </a:solidFill>
                <a:latin typeface="微软雅黑" panose="020B0503020204020204" charset="-122"/>
                <a:ea typeface="微软雅黑" panose="020B0503020204020204" charset="-122"/>
                <a:cs typeface="微软雅黑" panose="020B0503020204020204" charset="-122"/>
                <a:sym typeface="+mn-ea"/>
              </a:rPr>
              <a:t>【答案】AD。</a:t>
            </a:r>
            <a:endParaRPr kumimoji="0" lang="zh-CN" altLang="en-US" sz="1600" b="0" i="0" u="none" strike="noStrike" cap="none" spc="0" normalizeH="0" baseline="0">
              <a:ln>
                <a:noFill/>
              </a:ln>
              <a:solidFill>
                <a:srgbClr val="FF0000"/>
              </a:solidFill>
              <a:effectLst/>
              <a:uFillTx/>
              <a:latin typeface="微软雅黑"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118538639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08661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174475"/>
            <a:ext cx="8613140" cy="2585323"/>
          </a:xfrm>
          <a:prstGeom prst="rect">
            <a:avLst/>
          </a:prstGeom>
          <a:noFill/>
          <a:ln w="9525">
            <a:noFill/>
          </a:ln>
        </p:spPr>
        <p:txBody>
          <a:bodyPr wrap="square">
            <a:spAutoFit/>
          </a:bodyPr>
          <a:lstStyle/>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①分析2、5、6三组实验数据，可得到相关结论，下列实例与结论相符的是______。（填字母代号）</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A．用力压黑板擦擦去黑板上的粉笔字   B．汽车轮胎上有凹凸不平的花纹</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②分析______（填序号）两组数据可得：滑动摩擦力大小跟接触面的面积无关。</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③分析1、2、3三组实验数据，可以写出滑动摩擦力f与压力F的关系式为：f=______。</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8519899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2428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单元考点分类</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009901" y="928122"/>
            <a:ext cx="2324735" cy="338020"/>
          </a:xfrm>
          <a:prstGeom prst="rect">
            <a:avLst/>
          </a:prstGeom>
          <a:noFill/>
          <a:ln w="9525">
            <a:noFill/>
          </a:ln>
        </p:spPr>
        <p:txBody>
          <a:bodyPr wrap="square">
            <a:spAutoFit/>
          </a:bodyPr>
          <a:lstStyle/>
          <a:p>
            <a:pPr marL="0" indent="0" algn="l"/>
            <a:r>
              <a:rPr lang="zh-CN" sz="1600" b="1">
                <a:latin typeface="微软雅黑" panose="020B0503020204020204" charset="-122"/>
                <a:ea typeface="微软雅黑" panose="020B0503020204020204" charset="-122"/>
              </a:rPr>
              <a:t>本单元考点分类见下表</a:t>
            </a:r>
            <a:endParaRPr lang="zh-CN" altLang="en-US" sz="1600" b="1">
              <a:latin typeface="微软雅黑" charset="-122"/>
              <a:ea typeface="微软雅黑" panose="020B0503020204020204" charset="-122"/>
            </a:endParaRP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graphicFrame>
        <p:nvGraphicFramePr>
          <p:cNvPr id="2" name="表格 1"/>
          <p:cNvGraphicFramePr>
            <a:graphicFrameLocks noGrp="1"/>
          </p:cNvGraphicFramePr>
          <p:nvPr/>
        </p:nvGraphicFramePr>
        <p:xfrm>
          <a:off x="283845" y="1266141"/>
          <a:ext cx="8628380" cy="3849984"/>
        </p:xfrm>
        <a:graphic>
          <a:graphicData uri="http://schemas.openxmlformats.org/drawingml/2006/table">
            <a:tbl>
              <a:tblPr firstRow="1" bandRow="1">
                <a:tableStyleId>{5940675A-B579-460E-94D1-54222C63F5DA}</a:tableStyleId>
              </a:tblPr>
              <a:tblGrid>
                <a:gridCol w="1112520"/>
                <a:gridCol w="2314575"/>
                <a:gridCol w="5201285"/>
              </a:tblGrid>
              <a:tr h="320832">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rowSpan="5">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牛顿第一定律</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主要考查学生对牛顿第一定律的理解和认识，选择题和填空题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惯性</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考查对惯性的认识，影响物体惯性大小的因素，选择题、填空题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生活中摩擦力的应用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主要考查学生生活中摩擦力的应用的了解，只要题型是选择题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影响摩擦力大小实验探究</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考查学生实验态度和能力以及对摩擦力概念的理解</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二力平衡条件</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主要考查学生对平衡力概念的理解，选择题和填空题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rowSpan="3">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二力平衡的应用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主要考查对物体运动状态与受力，选择题较多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对摩擦力概念的理解</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主要考查对摩擦力概念的理解程度，以选择题居多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对惯性的理解</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主要考查对物体惯性的理解，选择题较多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rowSpan="3">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牛顿第一定律的历史认识</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考查牛顿第一定律的由来，填空题较多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物体受力分析</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根据物体运动状态，对物体受力进行分析，填空题较多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83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摩擦力大小的判断</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根据物体运动状态，对物体受到的摩擦力分析判断，填空题较多</a:t>
                      </a:r>
                      <a:endParaRPr lang="en-US" altLang="en-US" sz="1400" b="0">
                        <a:solidFill>
                          <a:srgbClr val="C00000"/>
                        </a:solidFill>
                        <a:latin typeface="微软雅黑"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8957124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heel(1)">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8881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示例一、牛顿第一定律认识与应用</a:t>
            </a:r>
          </a:p>
        </p:txBody>
      </p:sp>
      <p:sp>
        <p:nvSpPr>
          <p:cNvPr id="3" name="文本框 2"/>
          <p:cNvSpPr txBox="1"/>
          <p:nvPr/>
        </p:nvSpPr>
        <p:spPr>
          <a:xfrm>
            <a:off x="327026" y="1190389"/>
            <a:ext cx="8701405" cy="2590847"/>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（2020·江苏连云港）</a:t>
            </a:r>
            <a:r>
              <a:rPr sz="1800">
                <a:latin typeface="微软雅黑" panose="020B0503020204020204" charset="-122"/>
                <a:ea typeface="微软雅黑" panose="020B0503020204020204" charset="-122"/>
                <a:cs typeface="微软雅黑" panose="020B0503020204020204" charset="-122"/>
              </a:rPr>
              <a:t>排球是我市中考体育测试项目之一，同学们在排球考试时，下列分析正确的是（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排球上升到最高点时受平衡力的作用；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排球下降时速度增大，说明力是维持物体运动的原因；</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假如正在上升的排球所受的力全部消失，它将做匀速直线运动；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排球离开手后还能继续向上运动是由于受到惯性的作用</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66040201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7217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示例一、牛顿第一定律认识与应用</a:t>
            </a:r>
          </a:p>
        </p:txBody>
      </p:sp>
      <p:sp>
        <p:nvSpPr>
          <p:cNvPr id="3" name="文本框 2"/>
          <p:cNvSpPr txBox="1"/>
          <p:nvPr/>
        </p:nvSpPr>
        <p:spPr>
          <a:xfrm>
            <a:off x="327025" y="1073260"/>
            <a:ext cx="873506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【解析】A．排球上升到最高点时，只受重力作用，因此受力不平衡，故A错误；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B．排球下降时速度增大，由于重力大于阻力，说明力是改变物体运动状态的原因，故B错误；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C．正在上升的排球所受的力全部消失，由牛顿第一定律可知，排球将做匀速直线运动，故C正确；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D．排球离开手后还能继续向上运动是由于排球具有惯性，故D错误。故选C。</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177903747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7" dur="1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2" dur="10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17" dur="10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2" dur="10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2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0" y="450056"/>
            <a:ext cx="276606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示例二、惯性及其应用</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4256756"/>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【解析】A、汽车驾驶员和乘客必须系安全带是为了防止汽车突然减速时，人由于惯性而带来伤害，故A符合题意；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B、把鸡蛋放在桌子上，转动鸡蛋，离手后观察它的转动情形；如果转动顺利，则为熟蛋，如果转动不顺利，则为生蛋，这属于利用惯性，故B不符合题意；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C、跳远时助跑，即原来运动员是运动的，当其起跳后，由于惯性，会仍然保持运动状态，所以可以取得更好的成绩，属于利用惯性，故C不符合题意；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D、锤头松动时，把锤柄的一端在凳子上撞几下，即该过程中，锤头和锤柄都处于运动状态，当锤柄撞击到地面时运动停止，</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而锤头由于惯性仍保持运动状态，从而使锤头套紧，属于利用惯性，故D不符合题意。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故选A。</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24504818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0321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示例三、二力平衡与平衡力</a:t>
            </a:r>
            <a:endParaRPr lang="zh-CN" altLang="en-US" sz="1800" b="1">
              <a:solidFill>
                <a:srgbClr val="0000FF"/>
              </a:solidFill>
              <a:latin typeface="微软雅黑" panose="020B0503020204020204" charset="-122"/>
              <a:ea typeface="微软雅黑" panose="020B0503020204020204" charset="-122"/>
            </a:endParaRPr>
          </a:p>
        </p:txBody>
      </p:sp>
      <p:pic>
        <p:nvPicPr>
          <p:cNvPr id="1073743008" name="图片 1073743007" descr="C:\Users\ADMINI~1\AppData\Local\Temp\ksohtml4536\wps3.png"/>
          <p:cNvPicPr>
            <a:picLocks noChangeAspect="1"/>
          </p:cNvPicPr>
          <p:nvPr/>
        </p:nvPicPr>
        <p:blipFill>
          <a:blip r:embed="rId2" r:link="rId3"/>
          <a:stretch>
            <a:fillRect/>
          </a:stretch>
        </p:blipFill>
        <p:spPr>
          <a:xfrm>
            <a:off x="2889886" y="3712487"/>
            <a:ext cx="2419985" cy="1375632"/>
          </a:xfrm>
          <a:prstGeom prst="rect">
            <a:avLst/>
          </a:prstGeom>
          <a:noFill/>
          <a:ln w="9525">
            <a:noFill/>
          </a:ln>
        </p:spPr>
      </p:pic>
      <p:sp>
        <p:nvSpPr>
          <p:cNvPr id="4" name="文本框 3"/>
          <p:cNvSpPr txBox="1"/>
          <p:nvPr/>
        </p:nvSpPr>
        <p:spPr>
          <a:xfrm>
            <a:off x="327025" y="1000691"/>
            <a:ext cx="854710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000000"/>
                </a:solidFill>
                <a:latin typeface="微软雅黑" panose="020B0503020204020204" charset="-122"/>
                <a:ea typeface="微软雅黑" panose="020B0503020204020204" charset="-122"/>
                <a:cs typeface="微软雅黑" panose="020B0503020204020204" charset="-122"/>
              </a:rPr>
              <a:t>（2019·邵阳）</a:t>
            </a:r>
            <a:r>
              <a:rPr lang="zh-CN" sz="1800" b="0">
                <a:solidFill>
                  <a:srgbClr val="000000"/>
                </a:solidFill>
                <a:latin typeface="微软雅黑" panose="020B0503020204020204" charset="-122"/>
                <a:ea typeface="微软雅黑" panose="020B0503020204020204" charset="-122"/>
                <a:cs typeface="微软雅黑" panose="020B0503020204020204" charset="-122"/>
              </a:rPr>
              <a:t>一物体在水平推力作用下沿水平方向做匀速直线运动，如图所示，下列说法正确的是（</a:t>
            </a:r>
            <a:r>
              <a:rPr lang="en-US" sz="1800" b="0">
                <a:solidFill>
                  <a:srgbClr val="000000"/>
                </a:solidFill>
                <a:latin typeface="微软雅黑" panose="020B0503020204020204" charset="-122"/>
                <a:ea typeface="微软雅黑" panose="020B0503020204020204" charset="-122"/>
                <a:cs typeface="微软雅黑" panose="020B0503020204020204" charset="-122"/>
              </a:rPr>
              <a:t>  </a:t>
            </a:r>
            <a:r>
              <a:rPr lang="zh-CN" sz="1800" b="0">
                <a:solidFill>
                  <a:srgbClr val="000000"/>
                </a:solidFill>
                <a:latin typeface="微软雅黑" panose="020B0503020204020204" charset="-122"/>
                <a:ea typeface="微软雅黑" panose="020B0503020204020204" charset="-122"/>
                <a:cs typeface="微软雅黑" panose="020B0503020204020204" charset="-122"/>
              </a:rPr>
              <a:t>）。A．物体受到的重力和物体受到的摩擦力是一对平衡力；B．物体受到的重力和物体受到的推力是一对平衡力；C．物体对地面的压力和地面对物体的支持力是一对平衡力；D．物体受到的重力和地面对物体的支持力是一对平衡力
</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3" name="图片 -2147482546" descr="图片3"/>
          <p:cNvPicPr>
            <a:picLocks noChangeAspect="1"/>
          </p:cNvPicPr>
          <p:nvPr/>
        </p:nvPicPr>
        <p:blipFill>
          <a:blip r:embed="rId4"/>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114599824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73743008"/>
                                        </p:tgtEl>
                                        <p:attrNameLst>
                                          <p:attrName>style.visibility</p:attrName>
                                        </p:attrNameLst>
                                      </p:cBhvr>
                                      <p:to>
                                        <p:strVal val="visible"/>
                                      </p:to>
                                    </p:set>
                                    <p:animEffect transition="in" filter="checkerboard(across)">
                                      <p:cBhvr>
                                        <p:cTn id="7" dur="1000"/>
                                        <p:tgtEl>
                                          <p:spTgt spid="10737430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301561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4164453"/>
          </a:xfrm>
          <a:prstGeom prst="rect">
            <a:avLst/>
          </a:prstGeom>
          <a:noFill/>
          <a:ln w="9525">
            <a:noFill/>
          </a:ln>
        </p:spPr>
        <p:txBody>
          <a:bodyPr wrap="square">
            <a:spAutoFit/>
          </a:bodyPr>
          <a:lstStyle/>
          <a:p>
            <a:pPr marL="0" indent="0" algn="l" eaLnBrk="1" fontAlgn="auto" latinLnBrk="0" hangingPunct="1">
              <a:lnSpc>
                <a:spcPct val="150000"/>
              </a:lnSpc>
            </a:pPr>
            <a:r>
              <a:rPr lang="zh-CN" sz="1600" b="1">
                <a:solidFill>
                  <a:srgbClr val="000000"/>
                </a:solidFill>
                <a:latin typeface="微软雅黑" panose="020B0503020204020204" charset="-122"/>
                <a:ea typeface="微软雅黑" panose="020B0503020204020204" charset="-122"/>
                <a:cs typeface="微软雅黑" panose="020B0503020204020204" charset="-122"/>
              </a:rPr>
              <a:t>3.惯性：</a:t>
            </a:r>
            <a:r>
              <a:rPr lang="zh-CN" sz="1600" b="0">
                <a:solidFill>
                  <a:srgbClr val="000000"/>
                </a:solidFill>
                <a:latin typeface="微软雅黑" panose="020B0503020204020204" charset="-122"/>
                <a:ea typeface="微软雅黑" panose="020B0503020204020204" charset="-122"/>
                <a:cs typeface="微软雅黑" panose="020B0503020204020204" charset="-122"/>
              </a:rPr>
              <a:t>物体保持原来</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运动状态</a:t>
            </a:r>
            <a:r>
              <a:rPr lang="zh-CN" sz="1600" b="0">
                <a:solidFill>
                  <a:srgbClr val="000000"/>
                </a:solidFill>
                <a:latin typeface="微软雅黑" panose="020B0503020204020204" charset="-122"/>
                <a:ea typeface="微软雅黑" panose="020B0503020204020204" charset="-122"/>
                <a:cs typeface="微软雅黑" panose="020B0503020204020204" charset="-122"/>
              </a:rPr>
              <a:t>不变的性质；即运动的物体要保持它的运动状态，静止物体要保持它的静止状态。</a:t>
            </a:r>
          </a:p>
          <a:p>
            <a:pPr marL="0" indent="0" algn="l" eaLnBrk="1" fontAlgn="auto" latinLnBrk="0" hangingPunct="1">
              <a:lnSpc>
                <a:spcPct val="150000"/>
              </a:lnSpc>
            </a:pPr>
            <a:r>
              <a:rPr lang="zh-CN" sz="1600" b="1">
                <a:solidFill>
                  <a:srgbClr val="000000"/>
                </a:solidFill>
                <a:latin typeface="微软雅黑" panose="020B0503020204020204" charset="-122"/>
                <a:ea typeface="微软雅黑" panose="020B0503020204020204" charset="-122"/>
                <a:cs typeface="微软雅黑" panose="020B0503020204020204" charset="-122"/>
              </a:rPr>
              <a:t>4.惯性的理解：</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（1）一切物体任何时候都具有</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惯性</a:t>
            </a:r>
            <a:r>
              <a:rPr lang="zh-CN" sz="1600" b="0">
                <a:solidFill>
                  <a:srgbClr val="000000"/>
                </a:solidFill>
                <a:latin typeface="微软雅黑" panose="020B0503020204020204" charset="-122"/>
                <a:ea typeface="微软雅黑" panose="020B0503020204020204" charset="-122"/>
                <a:cs typeface="微软雅黑" panose="020B0503020204020204" charset="-122"/>
              </a:rPr>
              <a:t>(静止的物体具有惯性，运动的物体也具有惯性)。牛顿第一定律表明，一切物体都具有保持静止状态或匀速直线状态的性质，因此牛顿第一定律也叫惯性定律。</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（2）惯性是物体本身的</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属性</a:t>
            </a:r>
            <a:r>
              <a:rPr lang="zh-CN" sz="1600" b="0">
                <a:solidFill>
                  <a:srgbClr val="000000"/>
                </a:solidFill>
                <a:latin typeface="微软雅黑" panose="020B0503020204020204" charset="-122"/>
                <a:ea typeface="微软雅黑" panose="020B0503020204020204" charset="-122"/>
                <a:cs typeface="微软雅黑" panose="020B0503020204020204" charset="-122"/>
              </a:rPr>
              <a:t>，惯性的大小与物体</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质量</a:t>
            </a:r>
            <a:r>
              <a:rPr lang="zh-CN" sz="1600" b="0">
                <a:solidFill>
                  <a:srgbClr val="000000"/>
                </a:solidFill>
                <a:latin typeface="微软雅黑" panose="020B0503020204020204" charset="-122"/>
                <a:ea typeface="微软雅黑" panose="020B0503020204020204" charset="-122"/>
                <a:cs typeface="微软雅黑" panose="020B0503020204020204" charset="-122"/>
              </a:rPr>
              <a:t>大小有关。质量越大，惯性越大；质量越大的物体其运动状态越难改变。惯性的大小与物体的</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形状</a:t>
            </a:r>
            <a:r>
              <a:rPr lang="zh-CN" sz="1600" b="0">
                <a:solidFill>
                  <a:srgbClr val="000000"/>
                </a:solidFill>
                <a:latin typeface="微软雅黑" panose="020B0503020204020204" charset="-122"/>
                <a:ea typeface="微软雅黑" panose="020B0503020204020204" charset="-122"/>
                <a:cs typeface="微软雅黑" panose="020B0503020204020204" charset="-122"/>
              </a:rPr>
              <a:t>、运动</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状态</a:t>
            </a:r>
            <a:r>
              <a:rPr 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位置</a:t>
            </a:r>
            <a:r>
              <a:rPr lang="zh-CN" sz="1600" b="0">
                <a:solidFill>
                  <a:srgbClr val="000000"/>
                </a:solidFill>
                <a:latin typeface="微软雅黑" panose="020B0503020204020204" charset="-122"/>
                <a:ea typeface="微软雅黑" panose="020B0503020204020204" charset="-122"/>
                <a:cs typeface="微软雅黑" panose="020B0503020204020204" charset="-122"/>
              </a:rPr>
              <a:t>及受力情况无关。</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（3）惯性是一种属性，它不是</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力</a:t>
            </a:r>
            <a:r>
              <a:rPr lang="zh-CN" sz="1600" b="0">
                <a:solidFill>
                  <a:srgbClr val="000000"/>
                </a:solidFill>
                <a:latin typeface="微软雅黑" panose="020B0503020204020204" charset="-122"/>
                <a:ea typeface="微软雅黑" panose="020B0503020204020204" charset="-122"/>
                <a:cs typeface="微软雅黑" panose="020B0503020204020204" charset="-122"/>
              </a:rPr>
              <a:t>。惯性只有大小，没有方向。</a:t>
            </a:r>
          </a:p>
          <a:p>
            <a:pPr marL="0" indent="0" algn="l" eaLnBrk="1" fontAlgn="auto" latinLnBrk="0" hangingPunct="1">
              <a:lnSpc>
                <a:spcPct val="150000"/>
              </a:lnSpc>
            </a:pPr>
            <a:r>
              <a:rPr lang="zh-CN" sz="1600" b="1">
                <a:solidFill>
                  <a:srgbClr val="000000"/>
                </a:solidFill>
                <a:latin typeface="微软雅黑" panose="020B0503020204020204" charset="-122"/>
                <a:ea typeface="微软雅黑" panose="020B0503020204020204" charset="-122"/>
                <a:cs typeface="微软雅黑" panose="020B0503020204020204" charset="-122"/>
              </a:rPr>
              <a:t>5.防止惯性的现象：</a:t>
            </a:r>
            <a:r>
              <a:rPr lang="zh-CN" sz="1600" b="0">
                <a:solidFill>
                  <a:srgbClr val="000000"/>
                </a:solidFill>
                <a:latin typeface="微软雅黑" panose="020B0503020204020204" charset="-122"/>
                <a:ea typeface="微软雅黑" panose="020B0503020204020204" charset="-122"/>
                <a:cs typeface="微软雅黑" panose="020B0503020204020204" charset="-122"/>
              </a:rPr>
              <a:t>汽车安装安全气襄, 汽车安装安全带；利用惯性的现象：跳远助跑可提高成绩, 拍打衣服可除尘。</a:t>
            </a:r>
            <a:endParaRPr lang="zh-CN" altLang="en-US" sz="1600">
              <a:latin typeface="微软雅黑" charset="-122"/>
              <a:ea typeface="微软雅黑" panose="020B0503020204020204" charset="-122"/>
              <a:cs typeface="微软雅黑" panose="020B0503020204020204" charset="-122"/>
            </a:endParaRP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94322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0321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示例三、二力平衡与平衡力</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【解析】A、物体受到的重力和物体受到的摩擦力不在同一直线上，且大小也不一定相等，所以不是一对平衡力，故A错误；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B、物体受到的重力和物体受到的推力不在同一直线上，且大小也不一定相等，所以不是一对平衡力，故B错误；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C、物体对地面的压力和地面对物体的支持力是作用在不同物体的两个力，不是一对平衡力，故C错误；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D、物体受到的重力和地面对物体的支持力，二力的大小相等、方向相反、作用在同一物体上、作用在同一直线上，是一对平衡力，故D正确。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故选D。</a:t>
            </a:r>
            <a:endParaRPr lang="zh-CN" altLang="en-US" sz="1800" b="0">
              <a:solidFill>
                <a:srgbClr val="FF0000"/>
              </a:solidFill>
              <a:latin typeface="微软雅黑" charset="-122"/>
              <a:ea typeface="微软雅黑" panose="020B0503020204020204" charset="-122"/>
              <a:cs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297296501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0321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示例四、摩擦力概念</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72624"/>
            <a:ext cx="865695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（2020·四川甘孜州）</a:t>
            </a:r>
            <a:r>
              <a:rPr lang="zh-CN" sz="1800">
                <a:latin typeface="微软雅黑" panose="020B0503020204020204" charset="-122"/>
                <a:ea typeface="微软雅黑" panose="020B0503020204020204" charset="-122"/>
                <a:cs typeface="微软雅黑" panose="020B0503020204020204" charset="-122"/>
              </a:rPr>
              <a:t>下列实例中，为了减小摩擦的是（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用力握紧羽毛球拍	B. 足球守门员戴有防滑手套</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拧瓶盖时垫上毛巾	D. 给自行车的车轴加润滑油</a:t>
            </a:r>
          </a:p>
        </p:txBody>
      </p:sp>
      <p:sp>
        <p:nvSpPr>
          <p:cNvPr id="9" name="文本框 8"/>
          <p:cNvSpPr txBox="1"/>
          <p:nvPr/>
        </p:nvSpPr>
        <p:spPr>
          <a:xfrm>
            <a:off x="327026" y="2413880"/>
            <a:ext cx="8656955" cy="1942817"/>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【解析】A．用力握紧羽毛球拍是通过增大压力来增大摩擦力，故A不符合题意；</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B．足球守门员戴有防滑手套是通过增大接触面的粗糙程度来增大摩擦力，故B不符合题意；</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C．拧瓶盖时垫上毛巾是通过增大接触面的粗糙程度来增大摩擦力，故C不符合题意；</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D．给自行车的车轴加润滑油是减小接触面的粗糙程度来减小摩擦力，故D符合题意。</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故选D。</a:t>
            </a:r>
          </a:p>
        </p:txBody>
      </p:sp>
      <p:pic>
        <p:nvPicPr>
          <p:cNvPr id="10"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377764187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12" dur="1000"/>
                                        <p:tgtEl>
                                          <p:spTgt spid="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7" dur="1000"/>
                                        <p:tgtEl>
                                          <p:spTgt spid="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22" dur="1000"/>
                                        <p:tgtEl>
                                          <p:spTgt spid="9">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9">
                                            <p:txEl>
                                              <p:pRg st="3" end="3"/>
                                            </p:txEl>
                                          </p:spTgt>
                                        </p:tgtEl>
                                        <p:attrNameLst>
                                          <p:attrName>style.visibility</p:attrName>
                                        </p:attrNameLst>
                                      </p:cBhvr>
                                      <p:to>
                                        <p:strVal val="visible"/>
                                      </p:to>
                                    </p:set>
                                    <p:animEffect transition="in" filter="checkerboard(across)">
                                      <p:cBhvr>
                                        <p:cTn id="27" dur="1000"/>
                                        <p:tgtEl>
                                          <p:spTgt spid="9">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9">
                                            <p:txEl>
                                              <p:pRg st="4" end="4"/>
                                            </p:txEl>
                                          </p:spTgt>
                                        </p:tgtEl>
                                        <p:attrNameLst>
                                          <p:attrName>style.visibility</p:attrName>
                                        </p:attrNameLst>
                                      </p:cBhvr>
                                      <p:to>
                                        <p:strVal val="visible"/>
                                      </p:to>
                                    </p:set>
                                    <p:animEffect transition="in" filter="checkerboard(across)">
                                      <p:cBhvr>
                                        <p:cTn id="32" dur="1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43313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示例五、影响摩擦力大小的因素实验</a:t>
            </a:r>
            <a:endParaRPr lang="zh-CN" altLang="en-US" sz="1800" b="1">
              <a:solidFill>
                <a:srgbClr val="0000FF"/>
              </a:solidFill>
              <a:latin typeface="微软雅黑" panose="020B0503020204020204" charset="-122"/>
              <a:ea typeface="微软雅黑" panose="020B0503020204020204" charset="-122"/>
            </a:endParaRPr>
          </a:p>
        </p:txBody>
      </p:sp>
      <p:pic>
        <p:nvPicPr>
          <p:cNvPr id="3" name="图片 -2147482613" descr="wps5"/>
          <p:cNvPicPr>
            <a:picLocks noChangeAspect="1"/>
          </p:cNvPicPr>
          <p:nvPr/>
        </p:nvPicPr>
        <p:blipFill>
          <a:blip r:embed="rId2"/>
          <a:stretch>
            <a:fillRect/>
          </a:stretch>
        </p:blipFill>
        <p:spPr>
          <a:xfrm>
            <a:off x="3309304" y="3957567"/>
            <a:ext cx="5790565" cy="993052"/>
          </a:xfrm>
          <a:prstGeom prst="rect">
            <a:avLst/>
          </a:prstGeom>
          <a:noFill/>
          <a:ln w="9525">
            <a:noFill/>
          </a:ln>
        </p:spPr>
      </p:pic>
      <p:sp>
        <p:nvSpPr>
          <p:cNvPr id="10" name="文本框 9"/>
          <p:cNvSpPr txBox="1"/>
          <p:nvPr/>
        </p:nvSpPr>
        <p:spPr>
          <a:xfrm>
            <a:off x="210185" y="991779"/>
            <a:ext cx="8723630" cy="3416320"/>
          </a:xfrm>
          <a:prstGeom prst="rect">
            <a:avLst/>
          </a:prstGeom>
          <a:noFill/>
          <a:ln w="9525">
            <a:noFill/>
          </a:ln>
        </p:spPr>
        <p:txBody>
          <a:bodyPr wrap="square">
            <a:spAutoFit/>
          </a:bodyPr>
          <a:lstStyle/>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（2019·达州）</a:t>
            </a:r>
            <a:r>
              <a:rPr lang="zh-CN" sz="1600" b="0">
                <a:latin typeface="微软雅黑" panose="020B0503020204020204" charset="-122"/>
                <a:ea typeface="微软雅黑" panose="020B0503020204020204" charset="-122"/>
                <a:cs typeface="微软雅黑" panose="020B0503020204020204" charset="-122"/>
              </a:rPr>
              <a:t>小明按如下步骤完成探究“影响滑动摩擦力大小的因素”的实验：a．如图1中甲图所示，将木块A平放在长木板B上，缓缓地匀速拉动木块A，保持弹簧测力计示数稳定，并记录了其示数。b．如图1中乙图所示，将毛巾固定在长木板B上，木块A平放在毛巾上，缓缓地匀速拉动木块A，保持弹簧测力计示数稳定，并记录了其示数。c．如图1中丙图所示，将木块A平放在长木板B上，并在木块A上放一钩码，缓缓地匀速拉动木块A，保持弹簧测力计示数稳定，并记录了其示数。（1）该实验主要采用的探究方法是</a:t>
            </a:r>
            <a:r>
              <a:rPr lang="en-US" sz="1600" b="0" u="sng">
                <a:latin typeface="微软雅黑" panose="020B0503020204020204" charset="-122"/>
                <a:ea typeface="微软雅黑" panose="020B0503020204020204" charset="-122"/>
                <a:cs typeface="微软雅黑" panose="020B0503020204020204" charset="-122"/>
              </a:rPr>
              <a:t>     </a:t>
            </a:r>
            <a:r>
              <a:rPr lang="zh-CN" sz="1600" b="0">
                <a:latin typeface="微软雅黑" panose="020B0503020204020204" charset="-122"/>
                <a:ea typeface="微软雅黑" panose="020B0503020204020204" charset="-122"/>
                <a:cs typeface="微软雅黑" panose="020B0503020204020204" charset="-122"/>
              </a:rPr>
              <a:t>。（2）由图1中</a:t>
            </a:r>
            <a:r>
              <a:rPr lang="en-US" sz="1600" b="0" u="sng">
                <a:latin typeface="微软雅黑" panose="020B0503020204020204" charset="-122"/>
                <a:ea typeface="微软雅黑" panose="020B0503020204020204" charset="-122"/>
                <a:cs typeface="微软雅黑" panose="020B0503020204020204" charset="-122"/>
              </a:rPr>
              <a:t>     </a:t>
            </a:r>
            <a:r>
              <a:rPr lang="zh-CN" sz="1600" b="0">
                <a:latin typeface="微软雅黑" panose="020B0503020204020204" charset="-122"/>
                <a:ea typeface="微软雅黑" panose="020B0503020204020204" charset="-122"/>
                <a:cs typeface="微软雅黑" panose="020B0503020204020204" charset="-122"/>
              </a:rPr>
              <a:t>两图可知：当
</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接触面粗糙程度一定时，接触面</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受到的压力越大，滑动摩擦力越大。</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2147482546" descr="图片3"/>
          <p:cNvPicPr>
            <a:picLocks noChangeAspect="1"/>
          </p:cNvPicPr>
          <p:nvPr/>
        </p:nvPicPr>
        <p:blipFill>
          <a:blip r:embed="rId3"/>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137306213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Effect transition="in" filter="checkerboard(across)">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43313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示例五、影响摩擦力大小的因素实验</a:t>
            </a:r>
            <a:endParaRPr lang="zh-CN" altLang="en-US" sz="1800" b="1">
              <a:solidFill>
                <a:srgbClr val="0000FF"/>
              </a:solidFill>
              <a:latin typeface="微软雅黑" panose="020B0503020204020204" charset="-122"/>
              <a:ea typeface="微软雅黑" panose="020B0503020204020204" charset="-122"/>
            </a:endParaRPr>
          </a:p>
        </p:txBody>
      </p:sp>
      <p:sp>
        <p:nvSpPr>
          <p:cNvPr id="10" name="文本框 9"/>
          <p:cNvSpPr txBox="1"/>
          <p:nvPr/>
        </p:nvSpPr>
        <p:spPr>
          <a:xfrm>
            <a:off x="138430" y="926849"/>
            <a:ext cx="8723630"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（3）由图1中甲乙两图可知：当接触面受到的压力一定时，接触面越粗糙滑动摩擦力越</a:t>
            </a:r>
            <a:r>
              <a:rPr lang="en-US" sz="1600" b="0" u="sng">
                <a:latin typeface="微软雅黑" panose="020B0503020204020204" charset="-122"/>
                <a:ea typeface="微软雅黑" panose="020B0503020204020204" charset="-122"/>
                <a:cs typeface="微软雅黑" panose="020B0503020204020204" charset="-122"/>
              </a:rPr>
              <a:t>     </a:t>
            </a:r>
            <a:r>
              <a:rPr lang="zh-CN" sz="1600" b="0">
                <a:latin typeface="微软雅黑" panose="020B0503020204020204" charset="-122"/>
                <a:ea typeface="微软雅黑" panose="020B0503020204020204" charset="-122"/>
                <a:cs typeface="微软雅黑" panose="020B0503020204020204" charset="-122"/>
              </a:rPr>
              <a:t>（选填“大”或“小”）。</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（4）实验后小组交流讨论时发现：在实验中很难使木块做匀速直线运动。于是小丽设计了如图1中丁图所示的实验装置，该装置的优点是</a:t>
            </a:r>
            <a:r>
              <a:rPr lang="zh-CN" altLang="en-US" sz="1600" u="sng">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长木板做匀速直线运动（选填“需要”或“不需要”）。实验中小丽发现：当F为3N时，木块A相对于地面静止且长木板B刚好做匀速直线运动，则长木板B受到地面的摩擦力大小为</a:t>
            </a:r>
            <a:r>
              <a:rPr lang="zh-CN" altLang="en-US" sz="1600" u="sng">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N。</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（5）实验拓展：如图2所示，放在水平地面上的物体C受到方向不变的水平拉力F的作用，F﹣t和v﹣t图象分别如图3图4所示。则物体C在第4秒时受到的摩擦力大小为</a:t>
            </a:r>
            <a:r>
              <a:rPr lang="zh-CN" altLang="en-US" sz="1600" u="sng">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N。</a:t>
            </a:r>
          </a:p>
        </p:txBody>
      </p:sp>
      <p:pic>
        <p:nvPicPr>
          <p:cNvPr id="3" name="图片 -2147482612" descr="wps6"/>
          <p:cNvPicPr>
            <a:picLocks noChangeAspect="1"/>
          </p:cNvPicPr>
          <p:nvPr/>
        </p:nvPicPr>
        <p:blipFill>
          <a:blip r:embed="rId2"/>
          <a:stretch>
            <a:fillRect/>
          </a:stretch>
        </p:blipFill>
        <p:spPr>
          <a:xfrm>
            <a:off x="2390775" y="3883407"/>
            <a:ext cx="4218940" cy="1231766"/>
          </a:xfrm>
          <a:prstGeom prst="rect">
            <a:avLst/>
          </a:prstGeom>
          <a:noFill/>
          <a:ln w="9525">
            <a:noFill/>
          </a:ln>
        </p:spPr>
      </p:pic>
      <p:pic>
        <p:nvPicPr>
          <p:cNvPr id="4" name="图片 -2147482546" descr="图片3"/>
          <p:cNvPicPr>
            <a:picLocks noChangeAspect="1"/>
          </p:cNvPicPr>
          <p:nvPr/>
        </p:nvPicPr>
        <p:blipFill>
          <a:blip r:embed="rId3"/>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135717231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43313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示例五、影响摩擦力大小的因素实验</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924939"/>
            <a:ext cx="8790305" cy="4303225"/>
          </a:xfrm>
          <a:prstGeom prst="rect">
            <a:avLst/>
          </a:prstGeom>
          <a:noFill/>
          <a:ln w="9525">
            <a:noFill/>
          </a:ln>
        </p:spPr>
        <p:txBody>
          <a:bodyPr wrap="square">
            <a:spAutoFit/>
          </a:bodyPr>
          <a:lstStyle/>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【解析】（1）该实验主要采用的探究方法是控制变量法。</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（2）因沿水平方向拉着物体做匀速直线运动，物体在水平方向上受到平衡力的作用，根据二力平衡，拉力大小等于摩擦力的大小；</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由图1中甲丙两图可知：当接触面粗糙程度一定时，接触面受到的压力越大，滑动摩擦力越大。</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（3）由图1中甲乙两图可知：当接触面受到的压力一定时，接触面越粗糙滑动摩擦力越大；</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（4）如图1中丁图所示的实验装置，A相对于地面静止，受到摩擦力和测力计的拉力为一对平衡力，故该装置的优点是不需要长木板做匀速直线运动；</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实验中小丽发现：当F为3N时，木块A相对于地面静止且长木板B刚好做匀速直线运动，根据二力平衡，则长木板B受到地面的摩擦力大小为3N。</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5）实验拓展：如图2所示，放在水平地面上的物体C受到方向不变的水平拉力F的作用，F﹣t和v﹣t图象分别如图3图4所示，由图4知，6﹣9秒物体做匀速直线运动，受到的拉力与摩擦力为一对平衡力，大小相等，因压力大小和接触面粗糙程度不变，则受到摩擦力大小不变，故物体C在第4秒时受到的摩擦力大小为4N。</a:t>
            </a:r>
          </a:p>
          <a:p>
            <a:pPr marL="0" indent="0" algn="l" eaLnBrk="1" fontAlgn="auto" latinLnBrk="0" hangingPunct="1">
              <a:lnSpc>
                <a:spcPct val="150000"/>
              </a:lnSpc>
            </a:pPr>
            <a:r>
              <a:rPr lang="zh-CN" sz="1400" b="0">
                <a:solidFill>
                  <a:srgbClr val="FF0000"/>
                </a:solidFill>
                <a:latin typeface="微软雅黑" panose="020B0503020204020204" charset="-122"/>
                <a:ea typeface="微软雅黑" panose="020B0503020204020204" charset="-122"/>
                <a:cs typeface="微软雅黑" panose="020B0503020204020204" charset="-122"/>
              </a:rPr>
              <a:t>故答案为：（1）控制变量法；（2）甲丙；（3）大；（4）不需要；3；（5）4。</a:t>
            </a:r>
            <a:endParaRPr lang="zh-CN" altLang="en-US" sz="1400" b="0">
              <a:solidFill>
                <a:srgbClr val="FF0000"/>
              </a:solidFill>
              <a:latin typeface="微软雅黑" charset="-122"/>
              <a:ea typeface="微软雅黑" panose="020B0503020204020204" charset="-122"/>
              <a:cs typeface="微软雅黑" panose="020B0503020204020204" charset="-122"/>
            </a:endParaRP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79479805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37" dur="1000"/>
                                        <p:tgtEl>
                                          <p:spTgt spid="4">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4">
                                            <p:txEl>
                                              <p:pRg st="7" end="7"/>
                                            </p:txEl>
                                          </p:spTgt>
                                        </p:tgtEl>
                                        <p:attrNameLst>
                                          <p:attrName>style.visibility</p:attrName>
                                        </p:attrNameLst>
                                      </p:cBhvr>
                                      <p:to>
                                        <p:strVal val="visible"/>
                                      </p:to>
                                    </p:set>
                                    <p:animEffect transition="in" filter="checkerboard(across)">
                                      <p:cBhvr>
                                        <p:cTn id="42"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43313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示例六、阻力对物体运动状态的影响</a:t>
            </a:r>
          </a:p>
        </p:txBody>
      </p:sp>
      <p:sp>
        <p:nvSpPr>
          <p:cNvPr id="10" name="文本框 9"/>
          <p:cNvSpPr txBox="1"/>
          <p:nvPr/>
        </p:nvSpPr>
        <p:spPr>
          <a:xfrm>
            <a:off x="210185" y="1000691"/>
            <a:ext cx="8723630" cy="3423483"/>
          </a:xfrm>
          <a:prstGeom prst="rect">
            <a:avLst/>
          </a:prstGeom>
          <a:noFill/>
          <a:ln w="9525">
            <a:noFill/>
          </a:ln>
        </p:spPr>
        <p:txBody>
          <a:bodyPr wrap="square">
            <a:spAutoFit/>
          </a:bodyPr>
          <a:lstStyle/>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【解析】(1)在三次实验中，让小车从同一斜面的同一高度由静止滑下，这样做的目的是使小车到达水平面时的初速度相同。</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(2)由题知，实验中通过改变水平面的粗糙程度改变小车在水平面上受到的阻力大小，车在水平面上运动速度的减小。</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根据实验现象知：木板上小车受到的阻力更小，则小车运动的距离更远，速度减小的更慢；推理可得：若小车运动中不受任何阻力，它将保持恒定的速度永远运动下去，即做匀速直线运动，它的运动状态将会不变；这用到了科学推理法，在研究真空不能传声的实验中也用到了此方法。</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【答案】（1）使小车到达水平面时的初速度相同；（2）阻力；（3）不变；（4）探究真空不能传声的实验。</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326412963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
                                            <p:txEl>
                                              <p:pRg st="0" end="0"/>
                                            </p:txEl>
                                          </p:spTgt>
                                        </p:tgtEl>
                                        <p:attrNameLst>
                                          <p:attrName>style.visibility</p:attrName>
                                        </p:attrNameLst>
                                      </p:cBhvr>
                                      <p:to>
                                        <p:strVal val="visible"/>
                                      </p:to>
                                    </p:set>
                                    <p:animEffect transition="in" filter="checkerboard(across)">
                                      <p:cBhvr>
                                        <p:cTn id="7" dur="1000"/>
                                        <p:tgtEl>
                                          <p:spTgt spid="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0">
                                            <p:txEl>
                                              <p:pRg st="1" end="1"/>
                                            </p:txEl>
                                          </p:spTgt>
                                        </p:tgtEl>
                                        <p:attrNameLst>
                                          <p:attrName>style.visibility</p:attrName>
                                        </p:attrNameLst>
                                      </p:cBhvr>
                                      <p:to>
                                        <p:strVal val="visible"/>
                                      </p:to>
                                    </p:set>
                                    <p:animEffect transition="in" filter="checkerboard(across)">
                                      <p:cBhvr>
                                        <p:cTn id="12" dur="1000"/>
                                        <p:tgtEl>
                                          <p:spTgt spid="1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
                                            <p:txEl>
                                              <p:pRg st="2" end="2"/>
                                            </p:txEl>
                                          </p:spTgt>
                                        </p:tgtEl>
                                        <p:attrNameLst>
                                          <p:attrName>style.visibility</p:attrName>
                                        </p:attrNameLst>
                                      </p:cBhvr>
                                      <p:to>
                                        <p:strVal val="visible"/>
                                      </p:to>
                                    </p:set>
                                    <p:animEffect transition="in" filter="checkerboard(across)">
                                      <p:cBhvr>
                                        <p:cTn id="17" dur="1000"/>
                                        <p:tgtEl>
                                          <p:spTgt spid="1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
                                            <p:txEl>
                                              <p:pRg st="3" end="3"/>
                                            </p:txEl>
                                          </p:spTgt>
                                        </p:tgtEl>
                                        <p:attrNameLst>
                                          <p:attrName>style.visibility</p:attrName>
                                        </p:attrNameLst>
                                      </p:cBhvr>
                                      <p:to>
                                        <p:strVal val="visible"/>
                                      </p:to>
                                    </p:set>
                                    <p:animEffect transition="in" filter="checkerboard(across)">
                                      <p:cBhvr>
                                        <p:cTn id="22" dur="1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5597526" y="1631534"/>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3" name="文本框 2"/>
          <p:cNvSpPr txBox="1"/>
          <p:nvPr/>
        </p:nvSpPr>
        <p:spPr>
          <a:xfrm>
            <a:off x="327026" y="1112091"/>
            <a:ext cx="8689975" cy="134125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1.</a:t>
            </a:r>
            <a:r>
              <a:rPr lang="zh-CN" sz="1800" b="1">
                <a:latin typeface="微软雅黑" panose="020B0503020204020204" charset="-122"/>
                <a:ea typeface="微软雅黑" panose="020B0503020204020204" charset="-122"/>
                <a:cs typeface="微软雅黑" panose="020B0503020204020204" charset="-122"/>
              </a:rPr>
              <a:t>（2020·黑龙江龙东）</a:t>
            </a:r>
            <a:r>
              <a:rPr lang="zh-CN" sz="1800">
                <a:latin typeface="微软雅黑" panose="020B0503020204020204" charset="-122"/>
                <a:ea typeface="微软雅黑" panose="020B0503020204020204" charset="-122"/>
                <a:cs typeface="微软雅黑" panose="020B0503020204020204" charset="-122"/>
              </a:rPr>
              <a:t>轿车除了安全带以外，还有一种安全装置一头枕，对人起保护作用，能减轻下列哪种情况可能对人体造成伤害 (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A.紧急刹车    B.左右转弯    C.前方碰撞    D.后方追尾</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350982111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8091170" y="1214579"/>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100" name="文本框 99"/>
          <p:cNvSpPr txBox="1"/>
          <p:nvPr/>
        </p:nvSpPr>
        <p:spPr>
          <a:xfrm>
            <a:off x="327026" y="1083445"/>
            <a:ext cx="8658225"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2.</a:t>
            </a:r>
            <a:r>
              <a:rPr sz="1800" b="1">
                <a:latin typeface="微软雅黑" panose="020B0503020204020204" charset="-122"/>
                <a:ea typeface="微软雅黑" panose="020B0503020204020204" charset="-122"/>
                <a:cs typeface="微软雅黑" panose="020B0503020204020204" charset="-122"/>
              </a:rPr>
              <a:t>（2020·自贡）</a:t>
            </a:r>
            <a:r>
              <a:rPr sz="1800">
                <a:latin typeface="微软雅黑" panose="020B0503020204020204" charset="-122"/>
                <a:ea typeface="微软雅黑" panose="020B0503020204020204" charset="-122"/>
                <a:cs typeface="微软雅黑" panose="020B0503020204020204" charset="-122"/>
              </a:rPr>
              <a:t>明明用水平推力推静止在地面上桌子，但没有推动，此时（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水平推力小于桌子的重力；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水平推力小于桌子受到的摩擦力；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水平推力等于桌子的重力；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水平推力等于桌子受到的摩擦力</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298946223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7324725" y="1317704"/>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sp>
        <p:nvSpPr>
          <p:cNvPr id="100" name="文本框 99"/>
          <p:cNvSpPr txBox="1"/>
          <p:nvPr/>
        </p:nvSpPr>
        <p:spPr>
          <a:xfrm>
            <a:off x="327026" y="1195482"/>
            <a:ext cx="8658225"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3.</a:t>
            </a:r>
            <a:r>
              <a:rPr sz="1800" b="1">
                <a:latin typeface="微软雅黑" panose="020B0503020204020204" charset="-122"/>
                <a:ea typeface="微软雅黑" panose="020B0503020204020204" charset="-122"/>
                <a:cs typeface="微软雅黑" panose="020B0503020204020204" charset="-122"/>
              </a:rPr>
              <a:t>（2020·四川雅安）</a:t>
            </a:r>
            <a:r>
              <a:rPr sz="1800">
                <a:latin typeface="微软雅黑" panose="020B0503020204020204" charset="-122"/>
                <a:ea typeface="微软雅黑" panose="020B0503020204020204" charset="-122"/>
                <a:cs typeface="微软雅黑" panose="020B0503020204020204" charset="-122"/>
              </a:rPr>
              <a:t>下列运动项目沙及的物理知识描述正确的是（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三级跳远——快速助跑是为了利用惯性；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引体向上——人对单杠的拉力与单杠对人的拉力是一对平衡力；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做俯卧撑——被手臂支撑的身体，相当于以脚尖为支点的费力杠杆；</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百米赛跑——裁判员通过相同时间比较路程的方法判断运动员的快慢</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380140099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301561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知识点二、二力平衡</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1.平衡力：</a:t>
            </a:r>
            <a:r>
              <a:rPr lang="zh-CN" sz="1600">
                <a:latin typeface="微软雅黑" panose="020B0503020204020204" charset="-122"/>
                <a:ea typeface="微软雅黑" panose="020B0503020204020204" charset="-122"/>
                <a:cs typeface="微软雅黑" panose="020B0503020204020204" charset="-122"/>
              </a:rPr>
              <a:t>物体在受到几个力的作用时，如果保持静止或匀速直线运动状态，我们就说这几个力平衡。</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2.如果物体只受两个力的作用，且处于平衡状态，这种情况叫做二力平衡。</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3.作用在同一物体上的两个力，如果大小相等、方向相反，并且在同一条直线上，这两个力就彼此平衡。简单的说就是：同体、等大、反向、共线。</a:t>
            </a:r>
          </a:p>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4.平衡状态：</a:t>
            </a:r>
            <a:r>
              <a:rPr lang="zh-CN" sz="1600">
                <a:latin typeface="微软雅黑" panose="020B0503020204020204" charset="-122"/>
                <a:ea typeface="微软雅黑" panose="020B0503020204020204" charset="-122"/>
                <a:cs typeface="微软雅黑" panose="020B0503020204020204" charset="-122"/>
              </a:rPr>
              <a:t>物体静止和匀速直线运动状态叫平衡状态。</a:t>
            </a:r>
          </a:p>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5.生活中处于平衡状态的例子：</a:t>
            </a:r>
            <a:r>
              <a:rPr lang="zh-CN" sz="1600">
                <a:latin typeface="微软雅黑" panose="020B0503020204020204" charset="-122"/>
                <a:ea typeface="微软雅黑" panose="020B0503020204020204" charset="-122"/>
                <a:cs typeface="微软雅黑" panose="020B0503020204020204" charset="-122"/>
              </a:rPr>
              <a:t>静止的物体，物体受到的重力与其受到的另一个力是平衡力。如在桌面上的碗、静止在空中的气球等。</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匀速运动的物体，在运动方向上物体受到的力是平衡力。如在路上匀速行驶的汽车、传动带上的物体等。</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218164194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22574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23630"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1.摩擦力：两个互相</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接触</a:t>
            </a:r>
            <a:r>
              <a:rPr lang="zh-CN" sz="1600" b="0">
                <a:solidFill>
                  <a:srgbClr val="000000"/>
                </a:solidFill>
                <a:latin typeface="微软雅黑" panose="020B0503020204020204" charset="-122"/>
                <a:ea typeface="微软雅黑" panose="020B0503020204020204" charset="-122"/>
                <a:cs typeface="微软雅黑" panose="020B0503020204020204" charset="-122"/>
              </a:rPr>
              <a:t>的物体，当它们要发生或已发生</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相对运动</a:t>
            </a:r>
            <a:r>
              <a:rPr lang="zh-CN" sz="1600" b="0">
                <a:solidFill>
                  <a:srgbClr val="000000"/>
                </a:solidFill>
                <a:latin typeface="微软雅黑" panose="020B0503020204020204" charset="-122"/>
                <a:ea typeface="微软雅黑" panose="020B0503020204020204" charset="-122"/>
                <a:cs typeface="微软雅黑" panose="020B0503020204020204" charset="-122"/>
              </a:rPr>
              <a:t>时，就会在接触面上产生一种</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阻碍</a:t>
            </a:r>
            <a:r>
              <a:rPr lang="zh-CN" sz="1600" b="0">
                <a:solidFill>
                  <a:srgbClr val="000000"/>
                </a:solidFill>
                <a:latin typeface="微软雅黑" panose="020B0503020204020204" charset="-122"/>
                <a:ea typeface="微软雅黑" panose="020B0503020204020204" charset="-122"/>
                <a:cs typeface="微软雅黑" panose="020B0503020204020204" charset="-122"/>
              </a:rPr>
              <a:t>相对运动的力就叫摩擦力。</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（1）摩擦力的方向：摩擦力的方向与物体相对运动的方向</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相反</a:t>
            </a:r>
            <a:r>
              <a:rPr lang="zh-CN" sz="1600" b="0">
                <a:solidFill>
                  <a:srgbClr val="000000"/>
                </a:solidFill>
                <a:latin typeface="微软雅黑" panose="020B0503020204020204" charset="-122"/>
                <a:ea typeface="微软雅黑" panose="020B0503020204020204" charset="-122"/>
                <a:cs typeface="微软雅黑" panose="020B0503020204020204" charset="-122"/>
              </a:rPr>
              <a:t>；摩擦力有时起阻力作用，有时起动力作用。</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（2）摩擦力的大小：滑动摩擦力的大小与</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压力</a:t>
            </a:r>
            <a:r>
              <a:rPr lang="zh-CN" sz="1600" b="0">
                <a:solidFill>
                  <a:srgbClr val="000000"/>
                </a:solidFill>
                <a:latin typeface="微软雅黑" panose="020B0503020204020204" charset="-122"/>
                <a:ea typeface="微软雅黑" panose="020B0503020204020204" charset="-122"/>
                <a:cs typeface="微软雅黑" panose="020B0503020204020204" charset="-122"/>
              </a:rPr>
              <a:t>大小和接触面的</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粗糙程度</a:t>
            </a:r>
            <a:r>
              <a:rPr lang="zh-CN" sz="1600" b="0">
                <a:solidFill>
                  <a:srgbClr val="000000"/>
                </a:solidFill>
                <a:latin typeface="微软雅黑" panose="020B0503020204020204" charset="-122"/>
                <a:ea typeface="微软雅黑" panose="020B0503020204020204" charset="-122"/>
                <a:cs typeface="微软雅黑" panose="020B0503020204020204" charset="-122"/>
              </a:rPr>
              <a:t>有关。接触面粗糙程度相同时，压力越大滑动摩擦力越大；压力相同时，接触面越粗糙滑动摩擦力越大。</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（3）滑动摩擦：相互接触的两个物体，当它们之间有</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相对运动</a:t>
            </a:r>
            <a:r>
              <a:rPr lang="zh-CN" sz="1600" b="0">
                <a:solidFill>
                  <a:srgbClr val="000000"/>
                </a:solidFill>
                <a:latin typeface="微软雅黑" panose="020B0503020204020204" charset="-122"/>
                <a:ea typeface="微软雅黑" panose="020B0503020204020204" charset="-122"/>
                <a:cs typeface="微软雅黑" panose="020B0503020204020204" charset="-122"/>
              </a:rPr>
              <a:t>时，产生的摩擦力。</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（4）滚动摩擦：相互接触的两个物体，当一个物体在另一个物体上发生</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滚动</a:t>
            </a:r>
            <a:r>
              <a:rPr lang="zh-CN" sz="1600" b="0">
                <a:solidFill>
                  <a:srgbClr val="000000"/>
                </a:solidFill>
                <a:latin typeface="微软雅黑" panose="020B0503020204020204" charset="-122"/>
                <a:ea typeface="微软雅黑" panose="020B0503020204020204" charset="-122"/>
                <a:cs typeface="微软雅黑" panose="020B0503020204020204" charset="-122"/>
              </a:rPr>
              <a:t>时，产生的摩擦力。</a:t>
            </a:r>
          </a:p>
          <a:p>
            <a:pPr marL="0" indent="0" algn="l" eaLnBrk="1" fontAlgn="auto" latinLnBrk="0" hangingPunct="1">
              <a:lnSpc>
                <a:spcPct val="150000"/>
              </a:lnSpc>
            </a:pPr>
            <a:r>
              <a:rPr lang="zh-CN" sz="1600" b="0">
                <a:solidFill>
                  <a:srgbClr val="000000"/>
                </a:solidFill>
                <a:latin typeface="微软雅黑" panose="020B0503020204020204" charset="-122"/>
                <a:ea typeface="微软雅黑" panose="020B0503020204020204" charset="-122"/>
                <a:cs typeface="微软雅黑" panose="020B0503020204020204" charset="-122"/>
              </a:rPr>
              <a:t>（5）静摩擦力：相互接触的两个物体，当它们有相对运动</a:t>
            </a:r>
            <a:r>
              <a:rPr lang="zh-CN" sz="16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趋势</a:t>
            </a:r>
            <a:r>
              <a:rPr lang="zh-CN" sz="1600" b="0">
                <a:solidFill>
                  <a:srgbClr val="000000"/>
                </a:solidFill>
                <a:latin typeface="微软雅黑" panose="020B0503020204020204" charset="-122"/>
                <a:ea typeface="微软雅黑" panose="020B0503020204020204" charset="-122"/>
                <a:cs typeface="微软雅黑" panose="020B0503020204020204" charset="-122"/>
              </a:rPr>
              <a:t>，但它们之间处于相对静止时产生的摩擦力。</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405697634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2910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知识点三、摩擦力</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71350"/>
            <a:ext cx="859028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2.摩擦力应用</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（1）理论上增大摩擦力的方法有：增大</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压力</a:t>
            </a:r>
            <a:r>
              <a:rPr lang="zh-CN" sz="1800" b="0">
                <a:solidFill>
                  <a:srgbClr val="000000"/>
                </a:solidFill>
                <a:latin typeface="微软雅黑" panose="020B0503020204020204" charset="-122"/>
                <a:ea typeface="微软雅黑" panose="020B0503020204020204" charset="-122"/>
                <a:cs typeface="微软雅黑" panose="020B0503020204020204" charset="-122"/>
              </a:rPr>
              <a:t>、接触面</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变粗糙</a:t>
            </a:r>
            <a:r>
              <a:rPr lang="zh-CN" sz="1800" b="0">
                <a:solidFill>
                  <a:srgbClr val="000000"/>
                </a:solidFill>
                <a:latin typeface="微软雅黑" panose="020B0503020204020204" charset="-122"/>
                <a:ea typeface="微软雅黑" panose="020B0503020204020204" charset="-122"/>
                <a:cs typeface="微软雅黑" panose="020B0503020204020204" charset="-122"/>
              </a:rPr>
              <a:t>、变滚动为</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滑动</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（2）理论上减小摩擦的方法有：减小</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压力</a:t>
            </a:r>
            <a:r>
              <a:rPr lang="zh-CN" sz="1800" b="0">
                <a:solidFill>
                  <a:srgbClr val="000000"/>
                </a:solidFill>
                <a:latin typeface="微软雅黑" panose="020B0503020204020204" charset="-122"/>
                <a:ea typeface="微软雅黑" panose="020B0503020204020204" charset="-122"/>
                <a:cs typeface="微软雅黑" panose="020B0503020204020204" charset="-122"/>
              </a:rPr>
              <a:t>、使接触面变</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光滑</a:t>
            </a:r>
            <a:r>
              <a:rPr lang="zh-CN" sz="1800" b="0">
                <a:solidFill>
                  <a:srgbClr val="000000"/>
                </a:solidFill>
                <a:latin typeface="微软雅黑" panose="020B0503020204020204" charset="-122"/>
                <a:ea typeface="微软雅黑" panose="020B0503020204020204" charset="-122"/>
                <a:cs typeface="微软雅黑" panose="020B0503020204020204" charset="-122"/>
              </a:rPr>
              <a:t>、变滑动为</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滚动</a:t>
            </a:r>
            <a:r>
              <a:rPr lang="zh-CN" sz="1800" b="0">
                <a:solidFill>
                  <a:srgbClr val="000000"/>
                </a:solidFill>
                <a:latin typeface="微软雅黑" panose="020B0503020204020204" charset="-122"/>
                <a:ea typeface="微软雅黑" panose="020B0503020204020204" charset="-122"/>
                <a:cs typeface="微软雅黑" panose="020B0503020204020204" charset="-122"/>
              </a:rPr>
              <a:t>（滚动轴承）、使接触面彼此分开（加润滑油、气垫、磁悬浮）。</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（3）在相同条件（压力、接触面粗糙程度相同）下，</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滚动摩擦力</a:t>
            </a:r>
            <a:r>
              <a:rPr lang="zh-CN" sz="1800" b="0">
                <a:solidFill>
                  <a:srgbClr val="000000"/>
                </a:solidFill>
                <a:latin typeface="微软雅黑" panose="020B0503020204020204" charset="-122"/>
                <a:ea typeface="微软雅黑" panose="020B0503020204020204" charset="-122"/>
                <a:cs typeface="微软雅黑" panose="020B0503020204020204" charset="-122"/>
              </a:rPr>
              <a:t>比</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滑动摩擦力</a:t>
            </a:r>
            <a:r>
              <a:rPr lang="zh-CN" sz="1800" b="0">
                <a:solidFill>
                  <a:srgbClr val="000000"/>
                </a:solidFill>
                <a:latin typeface="微软雅黑" panose="020B0503020204020204" charset="-122"/>
                <a:ea typeface="微软雅黑" panose="020B0503020204020204" charset="-122"/>
                <a:cs typeface="微软雅黑" panose="020B0503020204020204" charset="-122"/>
              </a:rPr>
              <a:t>小得多。</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3"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194207481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8524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712835" cy="4164453"/>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牛顿第一定律是本章的重要知识点，也是常考热点，在本章占据非常重要的位置。本节包含两个重要知识点：牛顿第一定律和惯性；两者是不可分割两个知识点，是互相关联而又互相补充的知识。在本节复习中，大家一定要注意以下几个方面问题：一、对牛顿第一定律的正确理解；二、牛顿第一定律的应用，经常与二力平衡结合；三、物体不受力的含义；四、影响惯性大小的因素；五、生活中利用和防止惯性的例子。在历年中考中，对“牛顿第一定律”的考查主要有以下几个方面：（1）对牛顿第一定律的理解：考查学生对牛顿第一定律的理解，常见有什么是牛顿第一定律、物体运动状态不发生变化的理解等；（2）惯性：常见考查方式有：对利用和防止惯性的例子认识和解释、影响物体惯性大小的因素、对物体惯性的理解等。</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本节在中考中出现的概率很高，历年考试一般都会出现此类考题，并且出现形式多样。中考主要题型以选择题、填空题为主；选择题以考查牛顿第一定律的概念和对惯性的理解居多，填空题以考查惯性居多。所以，在复习中，希望大家能把握好本章的知识点、考点和考查方式。</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1680325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78574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71987"/>
            <a:ext cx="847979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典例一</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（2020·山东济宁）</a:t>
            </a:r>
            <a:r>
              <a:rPr sz="1800">
                <a:latin typeface="微软雅黑" panose="020B0503020204020204" charset="-122"/>
                <a:ea typeface="微软雅黑" panose="020B0503020204020204" charset="-122"/>
                <a:cs typeface="微软雅黑" panose="020B0503020204020204" charset="-122"/>
              </a:rPr>
              <a:t>如图所示，小明用水平推力推静止在水平地面上的箱子，但箱子却没有运动。下列说法正确的是（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箱子没有运动，此时箱子所受推力小于箱子所受摩擦力；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箱子所受重力和地面对箱子的支持力是一对相互作用力；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地面对箱子的支持力和箱子对地面的压力是一对平衡力；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箱子此时在水平方向上和竖直方向上受到的合力均为零</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2217"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6681471" y="1844785"/>
            <a:ext cx="2113915" cy="1576152"/>
          </a:xfrm>
          <a:prstGeom prst="rect">
            <a:avLst/>
          </a:prstGeom>
          <a:noFill/>
          <a:ln w="9525">
            <a:noFill/>
          </a:ln>
        </p:spPr>
      </p:pic>
    </p:spTree>
    <p:extLst>
      <p:ext uri="{BB962C8B-B14F-4D97-AF65-F5344CB8AC3E}">
        <p14:creationId xmlns:p14="http://schemas.microsoft.com/office/powerpoint/2010/main" val="29751117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diamond(in)">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73050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考点一、牛顿第一定律</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5" y="1000691"/>
            <a:ext cx="8723630"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【答案】D。</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【解析】AD．箱子没有运动，说明箱子处于静止状态，受到平衡力的作用，即在水平方向上和竖直方向上受到的合力均为零，所以在水平方向上，摩擦力等于推力的大小，故A项错误，D项正确；</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B．箱子所受重力和地面对箱子的支持力大小相等，方向相反，作用在同一直线上，作用在同一物体上，所以是一对平衡力，故B项错误；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cs typeface="微软雅黑" panose="020B0503020204020204" charset="-122"/>
              </a:rPr>
              <a:t>C．地面对箱子的支持力和箱子对地面的压力大小相等，方向相反，作用在同一直线上，作用在两个物体上，所以是一对相互作用力，故C项错误。故选D。</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58502508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7" dur="10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2" dur="1000"/>
                                        <p:tgtEl>
                                          <p:spTgt spid="7">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17" dur="10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22"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6609</Words>
  <Application>Microsoft Office PowerPoint</Application>
  <PresentationFormat>全屏显示(16:9)</PresentationFormat>
  <Paragraphs>263</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cp:revision>
  <dcterms:created xsi:type="dcterms:W3CDTF">2021-01-09T09:18:34Z</dcterms:created>
  <dcterms:modified xsi:type="dcterms:W3CDTF">2021-01-09T09:39:21Z</dcterms:modified>
</cp:coreProperties>
</file>